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681" r:id="rId5"/>
  </p:sldMasterIdLst>
  <p:notesMasterIdLst>
    <p:notesMasterId r:id="rId59"/>
  </p:notesMasterIdLst>
  <p:handoutMasterIdLst>
    <p:handoutMasterId r:id="rId60"/>
  </p:handoutMasterIdLst>
  <p:sldIdLst>
    <p:sldId id="1426" r:id="rId6"/>
    <p:sldId id="1330" r:id="rId7"/>
    <p:sldId id="1408" r:id="rId8"/>
    <p:sldId id="1425" r:id="rId9"/>
    <p:sldId id="1435" r:id="rId10"/>
    <p:sldId id="1428" r:id="rId11"/>
    <p:sldId id="1448" r:id="rId12"/>
    <p:sldId id="1410" r:id="rId13"/>
    <p:sldId id="1429" r:id="rId14"/>
    <p:sldId id="1430" r:id="rId15"/>
    <p:sldId id="1431" r:id="rId16"/>
    <p:sldId id="1432" r:id="rId17"/>
    <p:sldId id="1433" r:id="rId18"/>
    <p:sldId id="1440" r:id="rId19"/>
    <p:sldId id="1409" r:id="rId20"/>
    <p:sldId id="1394" r:id="rId21"/>
    <p:sldId id="1398" r:id="rId22"/>
    <p:sldId id="1396" r:id="rId23"/>
    <p:sldId id="1397" r:id="rId24"/>
    <p:sldId id="1399" r:id="rId25"/>
    <p:sldId id="1400" r:id="rId26"/>
    <p:sldId id="1402" r:id="rId27"/>
    <p:sldId id="1401" r:id="rId28"/>
    <p:sldId id="1403" r:id="rId29"/>
    <p:sldId id="1404" r:id="rId30"/>
    <p:sldId id="1405" r:id="rId31"/>
    <p:sldId id="1407" r:id="rId32"/>
    <p:sldId id="1411" r:id="rId33"/>
    <p:sldId id="1447" r:id="rId34"/>
    <p:sldId id="1467" r:id="rId35"/>
    <p:sldId id="1466" r:id="rId36"/>
    <p:sldId id="1465" r:id="rId37"/>
    <p:sldId id="1464" r:id="rId38"/>
    <p:sldId id="1463" r:id="rId39"/>
    <p:sldId id="1462" r:id="rId40"/>
    <p:sldId id="1461" r:id="rId41"/>
    <p:sldId id="1460" r:id="rId42"/>
    <p:sldId id="1459" r:id="rId43"/>
    <p:sldId id="1458" r:id="rId44"/>
    <p:sldId id="1457" r:id="rId45"/>
    <p:sldId id="1456" r:id="rId46"/>
    <p:sldId id="1455" r:id="rId47"/>
    <p:sldId id="1454" r:id="rId48"/>
    <p:sldId id="1445" r:id="rId49"/>
    <p:sldId id="1453" r:id="rId50"/>
    <p:sldId id="1452" r:id="rId51"/>
    <p:sldId id="1451" r:id="rId52"/>
    <p:sldId id="1450" r:id="rId53"/>
    <p:sldId id="1449" r:id="rId54"/>
    <p:sldId id="1417" r:id="rId55"/>
    <p:sldId id="1434" r:id="rId56"/>
    <p:sldId id="1442" r:id="rId57"/>
    <p:sldId id="1443"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ainers Workshop" id="{9DC55B16-E6F7-4D72-9135-C61345BE4FBF}">
          <p14:sldIdLst>
            <p14:sldId id="1426"/>
            <p14:sldId id="1330"/>
            <p14:sldId id="1408"/>
            <p14:sldId id="1425"/>
            <p14:sldId id="1435"/>
            <p14:sldId id="1428"/>
            <p14:sldId id="1448"/>
            <p14:sldId id="1410"/>
            <p14:sldId id="1429"/>
            <p14:sldId id="1430"/>
            <p14:sldId id="1431"/>
            <p14:sldId id="1432"/>
            <p14:sldId id="1433"/>
            <p14:sldId id="1440"/>
            <p14:sldId id="1409"/>
            <p14:sldId id="1394"/>
            <p14:sldId id="1398"/>
            <p14:sldId id="1396"/>
            <p14:sldId id="1397"/>
            <p14:sldId id="1399"/>
            <p14:sldId id="1400"/>
            <p14:sldId id="1402"/>
            <p14:sldId id="1401"/>
            <p14:sldId id="1403"/>
            <p14:sldId id="1404"/>
            <p14:sldId id="1405"/>
            <p14:sldId id="1407"/>
            <p14:sldId id="1411"/>
            <p14:sldId id="1447"/>
            <p14:sldId id="1467"/>
            <p14:sldId id="1466"/>
            <p14:sldId id="1465"/>
            <p14:sldId id="1464"/>
            <p14:sldId id="1463"/>
            <p14:sldId id="1462"/>
            <p14:sldId id="1461"/>
            <p14:sldId id="1460"/>
            <p14:sldId id="1459"/>
            <p14:sldId id="1458"/>
            <p14:sldId id="1457"/>
            <p14:sldId id="1456"/>
            <p14:sldId id="1455"/>
            <p14:sldId id="1454"/>
            <p14:sldId id="1445"/>
            <p14:sldId id="1453"/>
            <p14:sldId id="1452"/>
            <p14:sldId id="1451"/>
            <p14:sldId id="1450"/>
            <p14:sldId id="1449"/>
            <p14:sldId id="1417"/>
            <p14:sldId id="1434"/>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FFDDA8"/>
    <a:srgbClr val="24339A"/>
    <a:srgbClr val="FF5827"/>
    <a:srgbClr val="BFECE9"/>
    <a:srgbClr val="9ED8B3"/>
    <a:srgbClr val="54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9BA7F-FF41-8906-8EAE-235D8BC06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3DBD268-2F3F-F676-A74F-4090D0ADE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C6D5E9-B513-424A-9971-F0A952F61AF1}" type="datetimeFigureOut">
              <a:rPr lang="en-GB" smtClean="0"/>
              <a:t>02/06/2023</a:t>
            </a:fld>
            <a:endParaRPr lang="en-GB"/>
          </a:p>
        </p:txBody>
      </p:sp>
      <p:sp>
        <p:nvSpPr>
          <p:cNvPr id="4" name="Footer Placeholder 3">
            <a:extLst>
              <a:ext uri="{FF2B5EF4-FFF2-40B4-BE49-F238E27FC236}">
                <a16:creationId xmlns:a16="http://schemas.microsoft.com/office/drawing/2014/main" id="{E9B6CE1F-065A-051C-FDD1-FA34D6D542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15A1941-2B28-A437-1787-3AF99EBEA9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1E2A6-206E-4C95-B4C4-2C73A290DEE3}" type="slidenum">
              <a:rPr lang="en-GB" smtClean="0"/>
              <a:t>‹#›</a:t>
            </a:fld>
            <a:endParaRPr lang="en-GB"/>
          </a:p>
        </p:txBody>
      </p:sp>
    </p:spTree>
    <p:extLst>
      <p:ext uri="{BB962C8B-B14F-4D97-AF65-F5344CB8AC3E}">
        <p14:creationId xmlns:p14="http://schemas.microsoft.com/office/powerpoint/2010/main" val="763836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75B11-38B0-4559-980B-46A67AB9BC91}" type="datetimeFigureOut">
              <a:rPr lang="en-GB" smtClean="0"/>
              <a:t>02/06/2023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D7AFB-A443-42AC-9375-550B941B5176}" type="slidenum">
              <a:rPr lang="en-GB" smtClean="0"/>
              <a:t>‹#›</a:t>
            </a:fld>
            <a:endParaRPr lang="en-GB"/>
          </a:p>
        </p:txBody>
      </p:sp>
    </p:spTree>
    <p:extLst>
      <p:ext uri="{BB962C8B-B14F-4D97-AF65-F5344CB8AC3E}">
        <p14:creationId xmlns:p14="http://schemas.microsoft.com/office/powerpoint/2010/main" val="735421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1</a:t>
            </a:fld>
            <a:endParaRPr lang="en-GB"/>
          </a:p>
        </p:txBody>
      </p:sp>
    </p:spTree>
    <p:extLst>
      <p:ext uri="{BB962C8B-B14F-4D97-AF65-F5344CB8AC3E}">
        <p14:creationId xmlns:p14="http://schemas.microsoft.com/office/powerpoint/2010/main" val="170953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46</a:t>
            </a:fld>
            <a:endParaRPr lang="en-GB"/>
          </a:p>
        </p:txBody>
      </p:sp>
    </p:spTree>
    <p:extLst>
      <p:ext uri="{BB962C8B-B14F-4D97-AF65-F5344CB8AC3E}">
        <p14:creationId xmlns:p14="http://schemas.microsoft.com/office/powerpoint/2010/main" val="429148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47</a:t>
            </a:fld>
            <a:endParaRPr lang="en-GB"/>
          </a:p>
        </p:txBody>
      </p:sp>
    </p:spTree>
    <p:extLst>
      <p:ext uri="{BB962C8B-B14F-4D97-AF65-F5344CB8AC3E}">
        <p14:creationId xmlns:p14="http://schemas.microsoft.com/office/powerpoint/2010/main" val="1144538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48</a:t>
            </a:fld>
            <a:endParaRPr lang="en-GB"/>
          </a:p>
        </p:txBody>
      </p:sp>
    </p:spTree>
    <p:extLst>
      <p:ext uri="{BB962C8B-B14F-4D97-AF65-F5344CB8AC3E}">
        <p14:creationId xmlns:p14="http://schemas.microsoft.com/office/powerpoint/2010/main" val="375765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49</a:t>
            </a:fld>
            <a:endParaRPr lang="en-GB"/>
          </a:p>
        </p:txBody>
      </p:sp>
    </p:spTree>
    <p:extLst>
      <p:ext uri="{BB962C8B-B14F-4D97-AF65-F5344CB8AC3E}">
        <p14:creationId xmlns:p14="http://schemas.microsoft.com/office/powerpoint/2010/main" val="395952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52</a:t>
            </a:fld>
            <a:endParaRPr lang="en-GB"/>
          </a:p>
        </p:txBody>
      </p:sp>
    </p:spTree>
    <p:extLst>
      <p:ext uri="{BB962C8B-B14F-4D97-AF65-F5344CB8AC3E}">
        <p14:creationId xmlns:p14="http://schemas.microsoft.com/office/powerpoint/2010/main" val="137484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This is the primary slide used for titles/opening. There are 5 alternative layouts that can be used when needed. </a:t>
            </a:r>
            <a:br>
              <a:rPr lang="en-GB" sz="1200"/>
            </a:br>
            <a:r>
              <a:rPr lang="en-GB" sz="1200"/>
              <a:t>You can access the alternative layout options by: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 Right clicking on the slide thumbnail on the left-hand side &gt; Layout &gt; choose from Title Slide, Title Slide (dark), Title Slide (picture), Title Slide (picture dark), </a:t>
            </a:r>
            <a:br>
              <a:rPr lang="en-GB" sz="1200"/>
            </a:br>
            <a:r>
              <a:rPr lang="en-GB" sz="1200"/>
              <a:t>and Title Slide (option B).</a:t>
            </a:r>
            <a:br>
              <a:rPr lang="en-GB" sz="1200"/>
            </a:br>
            <a:br>
              <a:rPr lang="en-GB" sz="1200"/>
            </a:br>
            <a:r>
              <a:rPr lang="en-US" sz="1200"/>
              <a:t>The pre-set type sizes and type size recommendations for the Title slides’ title text placeholders are guidance only, if the title is much longer or shorter than the font size allows, it can be either increased or decreased.</a:t>
            </a:r>
            <a:endParaRPr lang="en-GB" sz="1200"/>
          </a:p>
        </p:txBody>
      </p:sp>
      <p:sp>
        <p:nvSpPr>
          <p:cNvPr id="4" name="Slide Number Placeholder 3"/>
          <p:cNvSpPr>
            <a:spLocks noGrp="1"/>
          </p:cNvSpPr>
          <p:nvPr>
            <p:ph type="sldNum" sz="quarter" idx="5"/>
          </p:nvPr>
        </p:nvSpPr>
        <p:spPr/>
        <p:txBody>
          <a:bodyPr/>
          <a:lstStyle/>
          <a:p>
            <a:fld id="{862D7AFB-A443-42AC-9375-550B941B5176}" type="slidenum">
              <a:rPr lang="en-GB" smtClean="0"/>
              <a:t>2</a:t>
            </a:fld>
            <a:endParaRPr lang="en-GB"/>
          </a:p>
        </p:txBody>
      </p:sp>
    </p:spTree>
    <p:extLst>
      <p:ext uri="{BB962C8B-B14F-4D97-AF65-F5344CB8AC3E}">
        <p14:creationId xmlns:p14="http://schemas.microsoft.com/office/powerpoint/2010/main" val="342755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36</a:t>
            </a:fld>
            <a:endParaRPr lang="en-GB"/>
          </a:p>
        </p:txBody>
      </p:sp>
    </p:spTree>
    <p:extLst>
      <p:ext uri="{BB962C8B-B14F-4D97-AF65-F5344CB8AC3E}">
        <p14:creationId xmlns:p14="http://schemas.microsoft.com/office/powerpoint/2010/main" val="132960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37</a:t>
            </a:fld>
            <a:endParaRPr lang="en-GB"/>
          </a:p>
        </p:txBody>
      </p:sp>
    </p:spTree>
    <p:extLst>
      <p:ext uri="{BB962C8B-B14F-4D97-AF65-F5344CB8AC3E}">
        <p14:creationId xmlns:p14="http://schemas.microsoft.com/office/powerpoint/2010/main" val="1889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38</a:t>
            </a:fld>
            <a:endParaRPr lang="en-GB"/>
          </a:p>
        </p:txBody>
      </p:sp>
    </p:spTree>
    <p:extLst>
      <p:ext uri="{BB962C8B-B14F-4D97-AF65-F5344CB8AC3E}">
        <p14:creationId xmlns:p14="http://schemas.microsoft.com/office/powerpoint/2010/main" val="274710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39</a:t>
            </a:fld>
            <a:endParaRPr lang="en-GB"/>
          </a:p>
        </p:txBody>
      </p:sp>
    </p:spTree>
    <p:extLst>
      <p:ext uri="{BB962C8B-B14F-4D97-AF65-F5344CB8AC3E}">
        <p14:creationId xmlns:p14="http://schemas.microsoft.com/office/powerpoint/2010/main" val="246544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40</a:t>
            </a:fld>
            <a:endParaRPr lang="en-GB"/>
          </a:p>
        </p:txBody>
      </p:sp>
    </p:spTree>
    <p:extLst>
      <p:ext uri="{BB962C8B-B14F-4D97-AF65-F5344CB8AC3E}">
        <p14:creationId xmlns:p14="http://schemas.microsoft.com/office/powerpoint/2010/main" val="2310871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41</a:t>
            </a:fld>
            <a:endParaRPr lang="en-GB"/>
          </a:p>
        </p:txBody>
      </p:sp>
    </p:spTree>
    <p:extLst>
      <p:ext uri="{BB962C8B-B14F-4D97-AF65-F5344CB8AC3E}">
        <p14:creationId xmlns:p14="http://schemas.microsoft.com/office/powerpoint/2010/main" val="397131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45</a:t>
            </a:fld>
            <a:endParaRPr lang="en-GB"/>
          </a:p>
        </p:txBody>
      </p:sp>
    </p:spTree>
    <p:extLst>
      <p:ext uri="{BB962C8B-B14F-4D97-AF65-F5344CB8AC3E}">
        <p14:creationId xmlns:p14="http://schemas.microsoft.com/office/powerpoint/2010/main" val="46524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a:extLst>
              <a:ext uri="{96DAC541-7B7A-43D3-8B79-37D633B846F1}">
                <asvg:svgBlip xmlns:asvg="http://schemas.microsoft.com/office/drawing/2016/SVG/main"/>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40829627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02/06/2023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50916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02/06/2023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733307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02/06/2023</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94289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02/06/2023</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371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02/06/2023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6652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02/06/2023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919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02/06/2023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631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02/06/2023</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9513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02/06/2023</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881489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02/06/2023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070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a:extLst>
              <a:ext uri="{96DAC541-7B7A-43D3-8B79-37D633B846F1}">
                <asvg:svgBlip xmlns:asvg="http://schemas.microsoft.com/office/drawing/2016/SVG/main"/>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04299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02/06/2023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04728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271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02082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2555693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02/06/2023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96231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02/06/2023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777198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156414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844347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454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0897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218672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0369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27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2130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636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29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63750176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1599064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2660280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47251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a:extLst>
              <a:ext uri="{96DAC541-7B7A-43D3-8B79-37D633B846F1}">
                <asvg:svgBlip xmlns:asvg="http://schemas.microsoft.com/office/drawing/2016/SVG/main"/>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93512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9876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936819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27954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62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534068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1068318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02/06/2023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3611084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327411080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334614191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02/06/2023</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1030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02/06/2023</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a:extLst>
              <a:ext uri="{96DAC541-7B7A-43D3-8B79-37D633B846F1}">
                <asvg:svgBlip xmlns:asvg="http://schemas.microsoft.com/office/drawing/2016/SVG/main"/>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103294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67029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rawing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81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a:extLst>
              <a:ext uri="{96DAC541-7B7A-43D3-8B79-37D633B846F1}">
                <asvg:svgBlip xmlns:asvg="http://schemas.microsoft.com/office/drawing/2016/SVG/main" r:embed="rId3"/>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02/06/2023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02/06/2023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a:extLst>
              <a:ext uri="{96DAC541-7B7A-43D3-8B79-37D633B846F1}">
                <asvg:svgBlip xmlns:asvg="http://schemas.microsoft.com/office/drawing/2016/SVG/main" r:embed="rId3"/>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02/06/2023</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31551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02/06/2023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7896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02/06/2023</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279063548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744" r:id="rId6"/>
    <p:sldLayoutId id="2147483745" r:id="rId7"/>
    <p:sldLayoutId id="2147483804"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82" r:id="rId21"/>
    <p:sldLayoutId id="2147483783" r:id="rId22"/>
    <p:sldLayoutId id="2147483784" r:id="rId23"/>
    <p:sldLayoutId id="2147483785" r:id="rId24"/>
    <p:sldLayoutId id="2147483786" r:id="rId25"/>
    <p:sldLayoutId id="2147483787" r:id="rId26"/>
    <p:sldLayoutId id="2147483788"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58" r:id="rId36"/>
    <p:sldLayoutId id="2147483759" r:id="rId37"/>
    <p:sldLayoutId id="2147483803" r:id="rId38"/>
    <p:sldLayoutId id="2147483802" r:id="rId39"/>
    <p:sldLayoutId id="2147483767" r:id="rId40"/>
    <p:sldLayoutId id="2147483769" r:id="rId41"/>
    <p:sldLayoutId id="2147483779" r:id="rId42"/>
    <p:sldLayoutId id="2147483780" r:id="rId43"/>
    <p:sldLayoutId id="2147483760" r:id="rId44"/>
    <p:sldLayoutId id="2147483761" r:id="rId45"/>
    <p:sldLayoutId id="2147483762" r:id="rId46"/>
    <p:sldLayoutId id="2147483800" r:id="rId47"/>
    <p:sldLayoutId id="2147483763" r:id="rId48"/>
    <p:sldLayoutId id="2147483764" r:id="rId49"/>
    <p:sldLayoutId id="2147483918" r:id="rId50"/>
    <p:sldLayoutId id="2147483766" r:id="rId51"/>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28663"/>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1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tx2"/>
        </a:buClr>
        <a:buSzPct val="120000"/>
        <a:buFont typeface="Lucida Sans Unicode" panose="020B0602030504020204" pitchFamily="34" charset="0"/>
        <a:buChar char="●"/>
        <a:defRPr sz="1400" kern="1200">
          <a:solidFill>
            <a:schemeClr val="tx1"/>
          </a:solidFill>
          <a:latin typeface="+mn-lt"/>
          <a:ea typeface="+mn-ea"/>
          <a:cs typeface="+mn-cs"/>
        </a:defRPr>
      </a:lvl1pPr>
      <a:lvl2pPr marL="715963" indent="-258763"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7" pos="400">
          <p15:clr>
            <a:srgbClr val="F26B43"/>
          </p15:clr>
        </p15:guide>
        <p15:guide id="8" pos="480">
          <p15:clr>
            <a:srgbClr val="F26B43"/>
          </p15:clr>
        </p15:guide>
        <p15:guide id="9" pos="560">
          <p15:clr>
            <a:srgbClr val="F26B43"/>
          </p15:clr>
        </p15:guide>
        <p15:guide id="13" pos="880">
          <p15:clr>
            <a:srgbClr val="F26B43"/>
          </p15:clr>
        </p15:guide>
        <p15:guide id="14" pos="960">
          <p15:clr>
            <a:srgbClr val="F26B43"/>
          </p15:clr>
        </p15:guide>
        <p15:guide id="15" pos="1040">
          <p15:clr>
            <a:srgbClr val="F26B43"/>
          </p15:clr>
        </p15:guide>
        <p15:guide id="19" pos="1360">
          <p15:clr>
            <a:srgbClr val="F26B43"/>
          </p15:clr>
        </p15:guide>
        <p15:guide id="20" pos="1440">
          <p15:clr>
            <a:srgbClr val="F26B43"/>
          </p15:clr>
        </p15:guide>
        <p15:guide id="21" pos="1520">
          <p15:clr>
            <a:srgbClr val="F26B43"/>
          </p15:clr>
        </p15:guide>
        <p15:guide id="25" pos="1840">
          <p15:clr>
            <a:srgbClr val="F26B43"/>
          </p15:clr>
        </p15:guide>
        <p15:guide id="26" pos="1920">
          <p15:clr>
            <a:srgbClr val="F26B43"/>
          </p15:clr>
        </p15:guide>
        <p15:guide id="27" pos="2000">
          <p15:clr>
            <a:srgbClr val="F26B43"/>
          </p15:clr>
        </p15:guide>
        <p15:guide id="31" pos="2320">
          <p15:clr>
            <a:srgbClr val="F26B43"/>
          </p15:clr>
        </p15:guide>
        <p15:guide id="32" pos="2400">
          <p15:clr>
            <a:srgbClr val="F26B43"/>
          </p15:clr>
        </p15:guide>
        <p15:guide id="33" pos="2480">
          <p15:clr>
            <a:srgbClr val="F26B43"/>
          </p15:clr>
        </p15:guide>
        <p15:guide id="37" pos="2800">
          <p15:clr>
            <a:srgbClr val="F26B43"/>
          </p15:clr>
        </p15:guide>
        <p15:guide id="38" pos="2880">
          <p15:clr>
            <a:srgbClr val="F26B43"/>
          </p15:clr>
        </p15:guide>
        <p15:guide id="39" pos="2960">
          <p15:clr>
            <a:srgbClr val="F26B43"/>
          </p15:clr>
        </p15:guide>
        <p15:guide id="43" pos="3280">
          <p15:clr>
            <a:srgbClr val="F26B43"/>
          </p15:clr>
        </p15:guide>
        <p15:guide id="44" pos="3360">
          <p15:clr>
            <a:srgbClr val="F26B43"/>
          </p15:clr>
        </p15:guide>
        <p15:guide id="45" pos="3440">
          <p15:clr>
            <a:srgbClr val="F26B43"/>
          </p15:clr>
        </p15:guide>
        <p15:guide id="49" pos="3760">
          <p15:clr>
            <a:srgbClr val="F26B43"/>
          </p15:clr>
        </p15:guide>
        <p15:guide id="50" pos="3840">
          <p15:clr>
            <a:srgbClr val="F26B43"/>
          </p15:clr>
        </p15:guide>
        <p15:guide id="51" pos="3920">
          <p15:clr>
            <a:srgbClr val="F26B43"/>
          </p15:clr>
        </p15:guide>
        <p15:guide id="55" pos="4240">
          <p15:clr>
            <a:srgbClr val="F26B43"/>
          </p15:clr>
        </p15:guide>
        <p15:guide id="56" pos="4320">
          <p15:clr>
            <a:srgbClr val="F26B43"/>
          </p15:clr>
        </p15:guide>
        <p15:guide id="57" pos="4400">
          <p15:clr>
            <a:srgbClr val="F26B43"/>
          </p15:clr>
        </p15:guide>
        <p15:guide id="61" pos="4720">
          <p15:clr>
            <a:srgbClr val="F26B43"/>
          </p15:clr>
        </p15:guide>
        <p15:guide id="62" pos="4800">
          <p15:clr>
            <a:srgbClr val="F26B43"/>
          </p15:clr>
        </p15:guide>
        <p15:guide id="63" pos="4880">
          <p15:clr>
            <a:srgbClr val="F26B43"/>
          </p15:clr>
        </p15:guide>
        <p15:guide id="67" pos="5200">
          <p15:clr>
            <a:srgbClr val="F26B43"/>
          </p15:clr>
        </p15:guide>
        <p15:guide id="68" pos="5280">
          <p15:clr>
            <a:srgbClr val="F26B43"/>
          </p15:clr>
        </p15:guide>
        <p15:guide id="69" pos="5360">
          <p15:clr>
            <a:srgbClr val="F26B43"/>
          </p15:clr>
        </p15:guide>
        <p15:guide id="73" pos="5680">
          <p15:clr>
            <a:srgbClr val="F26B43"/>
          </p15:clr>
        </p15:guide>
        <p15:guide id="74" pos="5760">
          <p15:clr>
            <a:srgbClr val="F26B43"/>
          </p15:clr>
        </p15:guide>
        <p15:guide id="75" pos="5840">
          <p15:clr>
            <a:srgbClr val="F26B43"/>
          </p15:clr>
        </p15:guide>
        <p15:guide id="79" pos="6160">
          <p15:clr>
            <a:srgbClr val="F26B43"/>
          </p15:clr>
        </p15:guide>
        <p15:guide id="80" pos="6240">
          <p15:clr>
            <a:srgbClr val="F26B43"/>
          </p15:clr>
        </p15:guide>
        <p15:guide id="81" pos="6320">
          <p15:clr>
            <a:srgbClr val="F26B43"/>
          </p15:clr>
        </p15:guide>
        <p15:guide id="85" pos="6640">
          <p15:clr>
            <a:srgbClr val="F26B43"/>
          </p15:clr>
        </p15:guide>
        <p15:guide id="86" pos="6720">
          <p15:clr>
            <a:srgbClr val="F26B43"/>
          </p15:clr>
        </p15:guide>
        <p15:guide id="87" pos="6800">
          <p15:clr>
            <a:srgbClr val="F26B43"/>
          </p15:clr>
        </p15:guide>
        <p15:guide id="91" pos="7120">
          <p15:clr>
            <a:srgbClr val="F26B43"/>
          </p15:clr>
        </p15:guide>
        <p15:guide id="92" pos="7200">
          <p15:clr>
            <a:srgbClr val="F26B43"/>
          </p15:clr>
        </p15:guide>
        <p15:guide id="93" pos="7280">
          <p15:clr>
            <a:srgbClr val="F26B43"/>
          </p15:clr>
        </p15:guide>
        <p15:guide id="98" orient="horz" userDrawn="1">
          <p15:clr>
            <a:srgbClr val="F26B43"/>
          </p15:clr>
        </p15:guide>
        <p15:guide id="99" orient="horz" pos="4320" userDrawn="1">
          <p15:clr>
            <a:srgbClr val="F26B43"/>
          </p15:clr>
        </p15:guide>
        <p15:guide id="100" orient="horz" pos="80" userDrawn="1">
          <p15:clr>
            <a:srgbClr val="F26B43"/>
          </p15:clr>
        </p15:guide>
        <p15:guide id="104" orient="horz" pos="400">
          <p15:clr>
            <a:srgbClr val="F26B43"/>
          </p15:clr>
        </p15:guide>
        <p15:guide id="105" orient="horz" pos="480">
          <p15:clr>
            <a:srgbClr val="F26B43"/>
          </p15:clr>
        </p15:guide>
        <p15:guide id="106" orient="horz" pos="560">
          <p15:clr>
            <a:srgbClr val="F26B43"/>
          </p15:clr>
        </p15:guide>
        <p15:guide id="110" orient="horz" pos="880">
          <p15:clr>
            <a:srgbClr val="F26B43"/>
          </p15:clr>
        </p15:guide>
        <p15:guide id="111" orient="horz" pos="960">
          <p15:clr>
            <a:srgbClr val="F26B43"/>
          </p15:clr>
        </p15:guide>
        <p15:guide id="112" orient="horz" pos="1049">
          <p15:clr>
            <a:srgbClr val="F26B43"/>
          </p15:clr>
        </p15:guide>
        <p15:guide id="116" orient="horz" pos="1360">
          <p15:clr>
            <a:srgbClr val="F26B43"/>
          </p15:clr>
        </p15:guide>
        <p15:guide id="117" orient="horz" pos="1440">
          <p15:clr>
            <a:srgbClr val="F26B43"/>
          </p15:clr>
        </p15:guide>
        <p15:guide id="118" orient="horz" pos="1520">
          <p15:clr>
            <a:srgbClr val="F26B43"/>
          </p15:clr>
        </p15:guide>
        <p15:guide id="122" orient="horz" pos="1840">
          <p15:clr>
            <a:srgbClr val="F26B43"/>
          </p15:clr>
        </p15:guide>
        <p15:guide id="123" orient="horz" pos="1920">
          <p15:clr>
            <a:srgbClr val="F26B43"/>
          </p15:clr>
        </p15:guide>
        <p15:guide id="124" orient="horz" pos="2000">
          <p15:clr>
            <a:srgbClr val="F26B43"/>
          </p15:clr>
        </p15:guide>
        <p15:guide id="128" orient="horz" pos="2320">
          <p15:clr>
            <a:srgbClr val="F26B43"/>
          </p15:clr>
        </p15:guide>
        <p15:guide id="129" orient="horz" pos="2400">
          <p15:clr>
            <a:srgbClr val="F26B43"/>
          </p15:clr>
        </p15:guide>
        <p15:guide id="130" orient="horz" pos="2480">
          <p15:clr>
            <a:srgbClr val="F26B43"/>
          </p15:clr>
        </p15:guide>
        <p15:guide id="134" orient="horz" pos="2800">
          <p15:clr>
            <a:srgbClr val="F26B43"/>
          </p15:clr>
        </p15:guide>
        <p15:guide id="135" orient="horz" pos="2880">
          <p15:clr>
            <a:srgbClr val="F26B43"/>
          </p15:clr>
        </p15:guide>
        <p15:guide id="136" orient="horz" pos="2960">
          <p15:clr>
            <a:srgbClr val="F26B43"/>
          </p15:clr>
        </p15:guide>
        <p15:guide id="140" orient="horz" pos="3280">
          <p15:clr>
            <a:srgbClr val="F26B43"/>
          </p15:clr>
        </p15:guide>
        <p15:guide id="141" orient="horz" pos="3360">
          <p15:clr>
            <a:srgbClr val="F26B43"/>
          </p15:clr>
        </p15:guide>
        <p15:guide id="142" orient="horz" pos="3440">
          <p15:clr>
            <a:srgbClr val="F26B43"/>
          </p15:clr>
        </p15:guide>
        <p15:guide id="146" orient="horz" pos="3760">
          <p15:clr>
            <a:srgbClr val="F26B43"/>
          </p15:clr>
        </p15:guide>
        <p15:guide id="147" orient="horz" pos="3840">
          <p15:clr>
            <a:srgbClr val="F26B43"/>
          </p15:clr>
        </p15:guide>
        <p15:guide id="148" orient="horz" pos="3920">
          <p15:clr>
            <a:srgbClr val="F26B43"/>
          </p15:clr>
        </p15:guide>
        <p15:guide id="152" orient="horz" pos="4240" userDrawn="1">
          <p15:clr>
            <a:srgbClr val="F26B43"/>
          </p15:clr>
        </p15:guide>
        <p15:guide id="153" pos="80" userDrawn="1">
          <p15:clr>
            <a:srgbClr val="F26B43"/>
          </p15:clr>
        </p15:guide>
        <p15:guide id="154" pos="76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docs.intersystems.com/irislatest/csp/docbook/DocBook.UI.Page.cls?KEY=ADOCK#ADOCK_iris_iscmain"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76C0-97F9-C812-FDA9-09D65C63A375}"/>
              </a:ext>
            </a:extLst>
          </p:cNvPr>
          <p:cNvSpPr>
            <a:spLocks noGrp="1"/>
          </p:cNvSpPr>
          <p:nvPr>
            <p:ph type="ctrTitle"/>
          </p:nvPr>
        </p:nvSpPr>
        <p:spPr>
          <a:xfrm>
            <a:off x="506185" y="1201535"/>
            <a:ext cx="6569529" cy="2795336"/>
          </a:xfrm>
        </p:spPr>
        <p:txBody>
          <a:bodyPr>
            <a:noAutofit/>
          </a:bodyPr>
          <a:lstStyle/>
          <a:p>
            <a:r>
              <a:rPr lang="en-US" sz="4400"/>
              <a:t>Welcome! Please complete the </a:t>
            </a:r>
            <a:r>
              <a:rPr lang="en-US" sz="4400" b="1"/>
              <a:t>Setup </a:t>
            </a:r>
            <a:r>
              <a:rPr lang="en-US" sz="4400"/>
              <a:t>section if you have not already.</a:t>
            </a:r>
          </a:p>
        </p:txBody>
      </p:sp>
      <p:pic>
        <p:nvPicPr>
          <p:cNvPr id="8" name="Picture Placeholder 7">
            <a:extLst>
              <a:ext uri="{FF2B5EF4-FFF2-40B4-BE49-F238E27FC236}">
                <a16:creationId xmlns:a16="http://schemas.microsoft.com/office/drawing/2014/main" id="{05F3229D-4A32-F727-2463-9CE3B649AD32}"/>
              </a:ext>
            </a:extLst>
          </p:cNvPr>
          <p:cNvPicPr>
            <a:picLocks noGrp="1" noChangeAspect="1"/>
          </p:cNvPicPr>
          <p:nvPr>
            <p:ph type="pic" sz="quarter" idx="13"/>
          </p:nvPr>
        </p:nvPicPr>
        <p:blipFill>
          <a:blip>
            <a:extLst>
              <a:ext uri="{28A0092B-C50C-407E-A947-70E740481C1C}">
                <a14:useLocalDpi xmlns:a14="http://schemas.microsoft.com/office/drawing/2010/main" val="0"/>
              </a:ext>
            </a:extLst>
          </a:blip>
          <a:srcRect l="3111" r="3111"/>
          <a:stretch>
            <a:fillRect/>
          </a:stretch>
        </p:blipFill>
        <p:spPr/>
      </p:pic>
      <p:sp>
        <p:nvSpPr>
          <p:cNvPr id="6" name="Title 1">
            <a:extLst>
              <a:ext uri="{FF2B5EF4-FFF2-40B4-BE49-F238E27FC236}">
                <a16:creationId xmlns:a16="http://schemas.microsoft.com/office/drawing/2014/main" id="{256C5E21-2518-DA12-4679-E2E59531811E}"/>
              </a:ext>
            </a:extLst>
          </p:cNvPr>
          <p:cNvSpPr txBox="1">
            <a:spLocks/>
          </p:cNvSpPr>
          <p:nvPr/>
        </p:nvSpPr>
        <p:spPr>
          <a:xfrm>
            <a:off x="506185" y="3996871"/>
            <a:ext cx="6569529" cy="1754414"/>
          </a:xfrm>
          <a:prstGeom prst="rect">
            <a:avLst/>
          </a:prstGeom>
        </p:spPr>
        <p:txBody>
          <a:bodyPr vert="horz" lIns="0" tIns="0" rIns="0" bIns="0" rtlCol="0" anchor="t">
            <a:noAutofit/>
          </a:bodyPr>
          <a:lstStyle>
            <a:lvl1pPr algn="l" defTabSz="914400" rtl="0" eaLnBrk="1" latinLnBrk="0" hangingPunct="1">
              <a:lnSpc>
                <a:spcPct val="90000"/>
              </a:lnSpc>
              <a:spcBef>
                <a:spcPct val="0"/>
              </a:spcBef>
              <a:spcAft>
                <a:spcPts val="0"/>
              </a:spcAft>
              <a:buNone/>
              <a:defRPr sz="6000" kern="1200">
                <a:solidFill>
                  <a:schemeClr val="tx1"/>
                </a:solidFill>
                <a:latin typeface="+mj-lt"/>
                <a:ea typeface="+mj-ea"/>
                <a:cs typeface="+mj-cs"/>
              </a:defRPr>
            </a:lvl1pPr>
          </a:lstStyle>
          <a:p>
            <a:r>
              <a:rPr lang="en-US" sz="4000">
                <a:solidFill>
                  <a:srgbClr val="24339A"/>
                </a:solidFill>
              </a:rPr>
              <a:t>Wi-Fi network:</a:t>
            </a:r>
          </a:p>
          <a:p>
            <a:pPr marL="571500" indent="-571500">
              <a:buFont typeface="Arial" panose="020B0604020202020204" pitchFamily="34" charset="0"/>
              <a:buChar char="•"/>
            </a:pPr>
            <a:r>
              <a:rPr lang="en-US" sz="4000" i="1">
                <a:solidFill>
                  <a:srgbClr val="24339A"/>
                </a:solidFill>
              </a:rPr>
              <a:t>InterSystems</a:t>
            </a:r>
            <a:endParaRPr lang="en-US" sz="4000">
              <a:solidFill>
                <a:srgbClr val="24339A"/>
              </a:solidFill>
            </a:endParaRPr>
          </a:p>
          <a:p>
            <a:pPr marL="571500" indent="-571500">
              <a:buFont typeface="Arial" panose="020B0604020202020204" pitchFamily="34" charset="0"/>
              <a:buChar char="•"/>
            </a:pPr>
            <a:r>
              <a:rPr lang="en-US" sz="4000" i="1">
                <a:solidFill>
                  <a:srgbClr val="24339A"/>
                </a:solidFill>
              </a:rPr>
              <a:t>gs23hollywood</a:t>
            </a:r>
          </a:p>
        </p:txBody>
      </p:sp>
    </p:spTree>
    <p:extLst>
      <p:ext uri="{BB962C8B-B14F-4D97-AF65-F5344CB8AC3E}">
        <p14:creationId xmlns:p14="http://schemas.microsoft.com/office/powerpoint/2010/main" val="269802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7ACD7-1CAB-B253-513D-C3F114FBAFC5}"/>
              </a:ext>
            </a:extLst>
          </p:cNvPr>
          <p:cNvPicPr>
            <a:picLocks noChangeAspect="1"/>
          </p:cNvPicPr>
          <p:nvPr/>
        </p:nvPicPr>
        <p:blipFill>
          <a:blip/>
          <a:stretch>
            <a:fillRect/>
          </a:stretch>
        </p:blipFill>
        <p:spPr>
          <a:xfrm>
            <a:off x="1998394" y="1254511"/>
            <a:ext cx="3730449" cy="3032667"/>
          </a:xfrm>
          <a:prstGeom prst="rect">
            <a:avLst/>
          </a:prstGeom>
        </p:spPr>
      </p:pic>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a:stretch>
            <a:fillRect/>
          </a:stretch>
        </p:blipFill>
        <p:spPr>
          <a:xfrm>
            <a:off x="6767365" y="992688"/>
            <a:ext cx="3852312" cy="3356053"/>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Containers and Images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1813187" y="4198897"/>
            <a:ext cx="4100862" cy="2272061"/>
          </a:xfrm>
        </p:spPr>
        <p:txBody>
          <a:bodyPr>
            <a:normAutofit/>
          </a:bodyPr>
          <a:lstStyle/>
          <a:p>
            <a:pPr marL="0" indent="0" algn="ctr">
              <a:buNone/>
            </a:pPr>
            <a:r>
              <a:rPr lang="en-US" sz="2400" b="1"/>
              <a:t>Container Images </a:t>
            </a:r>
            <a:r>
              <a:rPr lang="en-US" sz="2400"/>
              <a:t>are standardized, portable, runnable software bundles.</a:t>
            </a:r>
          </a:p>
          <a:p>
            <a:pPr marL="0" indent="0" algn="ctr">
              <a:buNone/>
            </a:pPr>
            <a:r>
              <a:rPr lang="en-US" sz="2400" i="1">
                <a:solidFill>
                  <a:srgbClr val="24339A"/>
                </a:solidFill>
              </a:rPr>
              <a:t>Think of an installable software package.</a:t>
            </a:r>
          </a:p>
        </p:txBody>
      </p:sp>
      <p:sp>
        <p:nvSpPr>
          <p:cNvPr id="6" name="Content Placeholder 2">
            <a:extLst>
              <a:ext uri="{FF2B5EF4-FFF2-40B4-BE49-F238E27FC236}">
                <a16:creationId xmlns:a16="http://schemas.microsoft.com/office/drawing/2014/main" id="{3B96F0FF-D2D4-81F4-FF3B-B4E2754E433B}"/>
              </a:ext>
            </a:extLst>
          </p:cNvPr>
          <p:cNvSpPr txBox="1">
            <a:spLocks/>
          </p:cNvSpPr>
          <p:nvPr/>
        </p:nvSpPr>
        <p:spPr>
          <a:xfrm>
            <a:off x="6531576" y="4198897"/>
            <a:ext cx="4318559" cy="2402860"/>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Font typeface="Calibri" panose="020F0502020204030204" pitchFamily="34" charset="0"/>
              <a:buNone/>
            </a:pPr>
            <a:r>
              <a:rPr lang="en-US" sz="2400" b="1"/>
              <a:t>Containers </a:t>
            </a:r>
            <a:r>
              <a:rPr lang="en-US" sz="2400"/>
              <a:t>are running instances of images, executed in isolation and resource-controlled.</a:t>
            </a:r>
          </a:p>
          <a:p>
            <a:pPr marL="0" indent="0" algn="ctr">
              <a:buFont typeface="Calibri" panose="020F0502020204030204" pitchFamily="34" charset="0"/>
              <a:buNone/>
            </a:pPr>
            <a:r>
              <a:rPr lang="en-US" sz="2400" i="1">
                <a:solidFill>
                  <a:srgbClr val="24339A"/>
                </a:solidFill>
              </a:rPr>
              <a:t>Think of a running instance of that software package.</a:t>
            </a:r>
          </a:p>
        </p:txBody>
      </p:sp>
    </p:spTree>
    <p:extLst>
      <p:ext uri="{BB962C8B-B14F-4D97-AF65-F5344CB8AC3E}">
        <p14:creationId xmlns:p14="http://schemas.microsoft.com/office/powerpoint/2010/main" val="22401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480396-EEC8-9A76-8348-89E900B25A86}"/>
              </a:ext>
            </a:extLst>
          </p:cNvPr>
          <p:cNvPicPr>
            <a:picLocks noChangeAspect="1"/>
          </p:cNvPicPr>
          <p:nvPr/>
        </p:nvPicPr>
        <p:blipFill>
          <a:blip/>
          <a:stretch>
            <a:fillRect/>
          </a:stretch>
        </p:blipFill>
        <p:spPr>
          <a:xfrm>
            <a:off x="2669977" y="5061009"/>
            <a:ext cx="6853164" cy="1676838"/>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444973"/>
            <a:ext cx="10917044" cy="1865504"/>
          </a:xfrm>
        </p:spPr>
        <p:txBody>
          <a:bodyPr>
            <a:normAutofit/>
          </a:bodyPr>
          <a:lstStyle/>
          <a:p>
            <a:pPr marL="0" indent="0">
              <a:buNone/>
            </a:pPr>
            <a:r>
              <a:rPr lang="en-US" sz="2800"/>
              <a:t>Containers allow you to move your application code through various environments—such as from DEV to TEST to PROD—without the friction of build discrepancies and software dependencies.</a:t>
            </a:r>
          </a:p>
        </p:txBody>
      </p:sp>
      <p:pic>
        <p:nvPicPr>
          <p:cNvPr id="8" name="Picture 7">
            <a:extLst>
              <a:ext uri="{FF2B5EF4-FFF2-40B4-BE49-F238E27FC236}">
                <a16:creationId xmlns:a16="http://schemas.microsoft.com/office/drawing/2014/main" id="{7D58AA62-9A53-46BF-7A6B-0B5F30438D64}"/>
              </a:ext>
            </a:extLst>
          </p:cNvPr>
          <p:cNvPicPr>
            <a:picLocks noChangeAspect="1"/>
          </p:cNvPicPr>
          <p:nvPr/>
        </p:nvPicPr>
        <p:blipFill>
          <a:blip/>
          <a:stretch>
            <a:fillRect/>
          </a:stretch>
        </p:blipFill>
        <p:spPr>
          <a:xfrm>
            <a:off x="2209800" y="3058775"/>
            <a:ext cx="7772400" cy="2169295"/>
          </a:xfrm>
          <a:prstGeom prst="rect">
            <a:avLst/>
          </a:prstGeom>
        </p:spPr>
      </p:pic>
    </p:spTree>
    <p:extLst>
      <p:ext uri="{BB962C8B-B14F-4D97-AF65-F5344CB8AC3E}">
        <p14:creationId xmlns:p14="http://schemas.microsoft.com/office/powerpoint/2010/main" val="252638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835412" y="2473227"/>
            <a:ext cx="5260588" cy="2591770"/>
          </a:xfrm>
        </p:spPr>
        <p:txBody>
          <a:bodyPr>
            <a:normAutofit lnSpcReduction="10000"/>
          </a:bodyPr>
          <a:lstStyle/>
          <a:p>
            <a:pPr marL="0" indent="0">
              <a:buNone/>
            </a:pPr>
            <a:r>
              <a:rPr lang="en-US" sz="3200"/>
              <a:t>This allows developers to </a:t>
            </a:r>
            <a:r>
              <a:rPr lang="en-US" sz="3200" b="1"/>
              <a:t>focus on writing code</a:t>
            </a:r>
            <a:r>
              <a:rPr lang="en-US" sz="3200"/>
              <a:t>, and operations engineers to </a:t>
            </a:r>
            <a:r>
              <a:rPr lang="en-US" sz="3200" b="1"/>
              <a:t>focus on efficient deployment and delivery</a:t>
            </a:r>
            <a:r>
              <a:rPr lang="en-US" sz="3200"/>
              <a:t>.</a:t>
            </a:r>
          </a:p>
        </p:txBody>
      </p:sp>
      <p:pic>
        <p:nvPicPr>
          <p:cNvPr id="4" name="Picture 3">
            <a:extLst>
              <a:ext uri="{FF2B5EF4-FFF2-40B4-BE49-F238E27FC236}">
                <a16:creationId xmlns:a16="http://schemas.microsoft.com/office/drawing/2014/main" id="{93D79898-B7E9-1258-6A86-B3901E786104}"/>
              </a:ext>
            </a:extLst>
          </p:cNvPr>
          <p:cNvPicPr>
            <a:picLocks noChangeAspect="1"/>
          </p:cNvPicPr>
          <p:nvPr/>
        </p:nvPicPr>
        <p:blipFill>
          <a:blip/>
          <a:stretch>
            <a:fillRect/>
          </a:stretch>
        </p:blipFill>
        <p:spPr>
          <a:xfrm>
            <a:off x="6476584" y="1304692"/>
            <a:ext cx="5143916" cy="4705815"/>
          </a:xfrm>
          <a:prstGeom prst="rect">
            <a:avLst/>
          </a:prstGeom>
        </p:spPr>
      </p:pic>
    </p:spTree>
    <p:extLst>
      <p:ext uri="{BB962C8B-B14F-4D97-AF65-F5344CB8AC3E}">
        <p14:creationId xmlns:p14="http://schemas.microsoft.com/office/powerpoint/2010/main" val="412495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Building and Running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2788554" y="1634579"/>
            <a:ext cx="8106187" cy="1639229"/>
          </a:xfrm>
        </p:spPr>
        <p:txBody>
          <a:bodyPr>
            <a:noAutofit/>
          </a:bodyPr>
          <a:lstStyle/>
          <a:p>
            <a:pPr marL="0" indent="0">
              <a:buNone/>
            </a:pPr>
            <a:r>
              <a:rPr lang="en-US" sz="3200"/>
              <a:t>You can </a:t>
            </a:r>
            <a:r>
              <a:rPr lang="en-US" sz="3200" b="1">
                <a:solidFill>
                  <a:srgbClr val="24339A"/>
                </a:solidFill>
              </a:rPr>
              <a:t>build</a:t>
            </a:r>
            <a:r>
              <a:rPr lang="en-US" sz="3200" b="1"/>
              <a:t> a container image </a:t>
            </a:r>
            <a:r>
              <a:rPr lang="en-US" sz="3200"/>
              <a:t>using a </a:t>
            </a:r>
            <a:r>
              <a:rPr lang="en-US" sz="3200" i="1" err="1"/>
              <a:t>Dockerfile</a:t>
            </a:r>
            <a:r>
              <a:rPr lang="en-US" sz="3200"/>
              <a:t>, which defines exactly what the image includes, and a </a:t>
            </a:r>
            <a:r>
              <a:rPr lang="en-US" sz="3200" b="1">
                <a:solidFill>
                  <a:srgbClr val="24339A"/>
                </a:solidFill>
                <a:latin typeface="Courier New" panose="02070309020205020404" pitchFamily="49" charset="0"/>
                <a:cs typeface="Courier New" panose="02070309020205020404" pitchFamily="49" charset="0"/>
              </a:rPr>
              <a:t>docker build </a:t>
            </a:r>
            <a:r>
              <a:rPr lang="en-US" sz="3200"/>
              <a:t>command.</a:t>
            </a:r>
          </a:p>
        </p:txBody>
      </p:sp>
      <p:pic>
        <p:nvPicPr>
          <p:cNvPr id="7" name="Picture 6">
            <a:extLst>
              <a:ext uri="{FF2B5EF4-FFF2-40B4-BE49-F238E27FC236}">
                <a16:creationId xmlns:a16="http://schemas.microsoft.com/office/drawing/2014/main" id="{79E56AE8-6BC1-D9F9-0A5B-25D75BFE3FC1}"/>
              </a:ext>
            </a:extLst>
          </p:cNvPr>
          <p:cNvPicPr>
            <a:picLocks noChangeAspect="1"/>
          </p:cNvPicPr>
          <p:nvPr/>
        </p:nvPicPr>
        <p:blipFill>
          <a:blip/>
          <a:stretch>
            <a:fillRect/>
          </a:stretch>
        </p:blipFill>
        <p:spPr>
          <a:xfrm>
            <a:off x="628127" y="1576035"/>
            <a:ext cx="2160427" cy="1756318"/>
          </a:xfrm>
          <a:prstGeom prst="rect">
            <a:avLst/>
          </a:prstGeom>
        </p:spPr>
      </p:pic>
      <p:sp>
        <p:nvSpPr>
          <p:cNvPr id="8" name="Content Placeholder 2">
            <a:extLst>
              <a:ext uri="{FF2B5EF4-FFF2-40B4-BE49-F238E27FC236}">
                <a16:creationId xmlns:a16="http://schemas.microsoft.com/office/drawing/2014/main" id="{83B6DDA9-5FF3-06D6-EC9F-8C2EF8A54713}"/>
              </a:ext>
            </a:extLst>
          </p:cNvPr>
          <p:cNvSpPr txBox="1">
            <a:spLocks/>
          </p:cNvSpPr>
          <p:nvPr/>
        </p:nvSpPr>
        <p:spPr>
          <a:xfrm>
            <a:off x="2788554" y="3901993"/>
            <a:ext cx="7894314" cy="1756319"/>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buFont typeface="Calibri" panose="020F0502020204030204" pitchFamily="34" charset="0"/>
              <a:buNone/>
            </a:pPr>
            <a:r>
              <a:rPr lang="en-US" sz="3200"/>
              <a:t>You can </a:t>
            </a:r>
            <a:r>
              <a:rPr lang="en-US" sz="3200" b="1">
                <a:solidFill>
                  <a:srgbClr val="00B2A9"/>
                </a:solidFill>
              </a:rPr>
              <a:t>run</a:t>
            </a:r>
            <a:r>
              <a:rPr lang="en-US" sz="3200" b="1"/>
              <a:t> a container </a:t>
            </a:r>
            <a:r>
              <a:rPr lang="en-US" sz="3200"/>
              <a:t>using a </a:t>
            </a:r>
            <a:r>
              <a:rPr lang="en-US" sz="3200" b="1">
                <a:solidFill>
                  <a:srgbClr val="00B2A9"/>
                </a:solidFill>
                <a:latin typeface="Courier New" panose="02070309020205020404" pitchFamily="49" charset="0"/>
                <a:cs typeface="Courier New" panose="02070309020205020404" pitchFamily="49" charset="0"/>
              </a:rPr>
              <a:t>docker run </a:t>
            </a:r>
            <a:r>
              <a:rPr lang="en-US" sz="3200"/>
              <a:t>command, including various criteria for how that container should be created.</a:t>
            </a:r>
          </a:p>
        </p:txBody>
      </p:sp>
      <p:pic>
        <p:nvPicPr>
          <p:cNvPr id="9" name="Picture 8">
            <a:extLst>
              <a:ext uri="{FF2B5EF4-FFF2-40B4-BE49-F238E27FC236}">
                <a16:creationId xmlns:a16="http://schemas.microsoft.com/office/drawing/2014/main" id="{83BF63EF-A52D-F72C-C1B2-C93C5707B05F}"/>
              </a:ext>
            </a:extLst>
          </p:cNvPr>
          <p:cNvPicPr>
            <a:picLocks noChangeAspect="1"/>
          </p:cNvPicPr>
          <p:nvPr/>
        </p:nvPicPr>
        <p:blipFill>
          <a:blip/>
          <a:stretch>
            <a:fillRect/>
          </a:stretch>
        </p:blipFill>
        <p:spPr>
          <a:xfrm>
            <a:off x="700327" y="3765388"/>
            <a:ext cx="2016026" cy="1756319"/>
          </a:xfrm>
          <a:prstGeom prst="rect">
            <a:avLst/>
          </a:prstGeom>
        </p:spPr>
      </p:pic>
    </p:spTree>
    <p:extLst>
      <p:ext uri="{BB962C8B-B14F-4D97-AF65-F5344CB8AC3E}">
        <p14:creationId xmlns:p14="http://schemas.microsoft.com/office/powerpoint/2010/main" val="68146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Exercises 1-3</a:t>
            </a:r>
          </a:p>
          <a:p>
            <a:r>
              <a:rPr lang="en-US" sz="2400"/>
              <a:t>Ask for help if you need it</a:t>
            </a:r>
          </a:p>
          <a:p>
            <a:r>
              <a:rPr lang="en-US" sz="2400"/>
              <a:t>Next presentation:</a:t>
            </a:r>
          </a:p>
          <a:p>
            <a:pPr lvl="1"/>
            <a:r>
              <a:rPr lang="en-US" sz="2400" b="1"/>
              <a:t>3:00 PM</a:t>
            </a:r>
          </a:p>
        </p:txBody>
      </p:sp>
    </p:spTree>
    <p:extLst>
      <p:ext uri="{BB962C8B-B14F-4D97-AF65-F5344CB8AC3E}">
        <p14:creationId xmlns:p14="http://schemas.microsoft.com/office/powerpoint/2010/main" val="224984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InterSystems IRIS in Containers</a:t>
            </a:r>
          </a:p>
        </p:txBody>
      </p:sp>
    </p:spTree>
    <p:extLst>
      <p:ext uri="{BB962C8B-B14F-4D97-AF65-F5344CB8AC3E}">
        <p14:creationId xmlns:p14="http://schemas.microsoft.com/office/powerpoint/2010/main" val="113145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A51F-23AB-96B5-739C-2BFD3C66C67B}"/>
              </a:ext>
            </a:extLst>
          </p:cNvPr>
          <p:cNvSpPr>
            <a:spLocks noGrp="1"/>
          </p:cNvSpPr>
          <p:nvPr>
            <p:ph type="title"/>
          </p:nvPr>
        </p:nvSpPr>
        <p:spPr/>
        <p:txBody>
          <a:bodyPr/>
          <a:lstStyle/>
          <a:p>
            <a:r>
              <a:rPr lang="en-US" b="1"/>
              <a:t>Why are we here?</a:t>
            </a:r>
          </a:p>
        </p:txBody>
      </p:sp>
      <p:sp>
        <p:nvSpPr>
          <p:cNvPr id="3" name="Content Placeholder 2">
            <a:extLst>
              <a:ext uri="{FF2B5EF4-FFF2-40B4-BE49-F238E27FC236}">
                <a16:creationId xmlns:a16="http://schemas.microsoft.com/office/drawing/2014/main" id="{E1A706A0-4AFC-7DF4-BD08-C208DAAB8221}"/>
              </a:ext>
            </a:extLst>
          </p:cNvPr>
          <p:cNvSpPr>
            <a:spLocks noGrp="1"/>
          </p:cNvSpPr>
          <p:nvPr>
            <p:ph sz="half" idx="1"/>
          </p:nvPr>
        </p:nvSpPr>
        <p:spPr/>
        <p:txBody>
          <a:bodyPr>
            <a:normAutofit/>
          </a:bodyPr>
          <a:lstStyle/>
          <a:p>
            <a:pPr>
              <a:lnSpc>
                <a:spcPct val="100000"/>
              </a:lnSpc>
              <a:spcBef>
                <a:spcPts val="0"/>
              </a:spcBef>
              <a:spcAft>
                <a:spcPts val="1200"/>
              </a:spcAft>
              <a:buFont typeface="Arial" panose="020B0604020202020204" pitchFamily="34" charset="0"/>
              <a:buChar char="•"/>
            </a:pPr>
            <a:r>
              <a:rPr lang="en-US" sz="2400"/>
              <a:t>To learn about differences between containerized deployments and traditional deployments on virtual machines</a:t>
            </a:r>
          </a:p>
          <a:p>
            <a:pPr>
              <a:lnSpc>
                <a:spcPct val="100000"/>
              </a:lnSpc>
              <a:spcBef>
                <a:spcPts val="0"/>
              </a:spcBef>
              <a:spcAft>
                <a:spcPts val="1200"/>
              </a:spcAft>
              <a:buFont typeface="Arial" panose="020B0604020202020204" pitchFamily="34" charset="0"/>
              <a:buChar char="•"/>
            </a:pPr>
            <a:r>
              <a:rPr lang="en-US" sz="2400"/>
              <a:t>To learn key InterSystems IRIS features for control and persistence (iris-main, Durable %SYS)</a:t>
            </a:r>
          </a:p>
          <a:p>
            <a:pPr>
              <a:lnSpc>
                <a:spcPct val="100000"/>
              </a:lnSpc>
              <a:spcBef>
                <a:spcPts val="0"/>
              </a:spcBef>
              <a:spcAft>
                <a:spcPts val="1200"/>
              </a:spcAft>
              <a:buFont typeface="Arial" panose="020B0604020202020204" pitchFamily="34" charset="0"/>
              <a:buChar char="•"/>
            </a:pPr>
            <a:r>
              <a:rPr lang="en-US" sz="2400"/>
              <a:t>To see some practical details about running InterSystems IRIS in a container</a:t>
            </a:r>
          </a:p>
          <a:p>
            <a:pPr marL="0" indent="0">
              <a:lnSpc>
                <a:spcPct val="100000"/>
              </a:lnSpc>
              <a:spcBef>
                <a:spcPts val="0"/>
              </a:spcBef>
              <a:spcAft>
                <a:spcPts val="1200"/>
              </a:spcAft>
              <a:buNone/>
            </a:pPr>
            <a:endParaRPr lang="en-US" sz="2400"/>
          </a:p>
          <a:p>
            <a:pPr>
              <a:lnSpc>
                <a:spcPct val="100000"/>
              </a:lnSpc>
              <a:spcBef>
                <a:spcPts val="0"/>
              </a:spcBef>
              <a:spcAft>
                <a:spcPts val="1200"/>
              </a:spcAft>
            </a:pPr>
            <a:endParaRPr lang="en-US" sz="2400"/>
          </a:p>
        </p:txBody>
      </p:sp>
    </p:spTree>
    <p:extLst>
      <p:ext uri="{BB962C8B-B14F-4D97-AF65-F5344CB8AC3E}">
        <p14:creationId xmlns:p14="http://schemas.microsoft.com/office/powerpoint/2010/main" val="253403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9BC9-9F3F-DB81-0C53-F85A65AA678B}"/>
              </a:ext>
            </a:extLst>
          </p:cNvPr>
          <p:cNvSpPr>
            <a:spLocks noGrp="1"/>
          </p:cNvSpPr>
          <p:nvPr>
            <p:ph type="title"/>
          </p:nvPr>
        </p:nvSpPr>
        <p:spPr/>
        <p:txBody>
          <a:bodyPr/>
          <a:lstStyle/>
          <a:p>
            <a:r>
              <a:rPr lang="en-US" b="1"/>
              <a:t>Containers vs. Virtual Machines</a:t>
            </a:r>
          </a:p>
        </p:txBody>
      </p:sp>
      <p:sp>
        <p:nvSpPr>
          <p:cNvPr id="6" name="Content Placeholder 5">
            <a:extLst>
              <a:ext uri="{FF2B5EF4-FFF2-40B4-BE49-F238E27FC236}">
                <a16:creationId xmlns:a16="http://schemas.microsoft.com/office/drawing/2014/main" id="{CB097486-0E38-E14F-BB91-3EF1408C2829}"/>
              </a:ext>
            </a:extLst>
          </p:cNvPr>
          <p:cNvSpPr>
            <a:spLocks noGrp="1"/>
          </p:cNvSpPr>
          <p:nvPr>
            <p:ph sz="half" idx="1"/>
          </p:nvPr>
        </p:nvSpPr>
        <p:spPr/>
        <p:txBody>
          <a:bodyPr>
            <a:normAutofit/>
          </a:bodyPr>
          <a:lstStyle/>
          <a:p>
            <a:pPr>
              <a:buNone/>
            </a:pPr>
            <a:r>
              <a:rPr lang="en-US"/>
              <a:t>A Container is an </a:t>
            </a:r>
            <a:r>
              <a:rPr lang="en-US">
                <a:solidFill>
                  <a:schemeClr val="accent2"/>
                </a:solidFill>
              </a:rPr>
              <a:t>Application</a:t>
            </a:r>
          </a:p>
          <a:p>
            <a:pPr marL="628650" lvl="1" indent="-342900"/>
            <a:r>
              <a:rPr lang="en-US" sz="2000"/>
              <a:t>“Just” processes running code </a:t>
            </a:r>
          </a:p>
          <a:p>
            <a:pPr marL="628650" lvl="1" indent="-342900"/>
            <a:r>
              <a:rPr lang="en-US" sz="2000"/>
              <a:t>Files are ephemeral</a:t>
            </a:r>
          </a:p>
          <a:p>
            <a:pPr marL="628650" lvl="1" indent="-342900"/>
            <a:r>
              <a:rPr lang="en-US" sz="2000"/>
              <a:t>Isolated from the rest of the system (storage, networking, privileges)</a:t>
            </a:r>
          </a:p>
          <a:p>
            <a:pPr>
              <a:buNone/>
            </a:pPr>
            <a:r>
              <a:rPr lang="en-US"/>
              <a:t>A VM is well</a:t>
            </a:r>
            <a:r>
              <a:rPr lang="is-IS"/>
              <a:t>… a </a:t>
            </a:r>
            <a:r>
              <a:rPr lang="is-IS">
                <a:solidFill>
                  <a:schemeClr val="accent4"/>
                </a:solidFill>
              </a:rPr>
              <a:t>Machine</a:t>
            </a:r>
          </a:p>
          <a:p>
            <a:pPr marL="628650" lvl="1" indent="-342900"/>
            <a:r>
              <a:rPr lang="is-IS" sz="2000"/>
              <a:t>A fully virtualized environment</a:t>
            </a:r>
          </a:p>
          <a:p>
            <a:pPr marL="628650" lvl="1" indent="-342900"/>
            <a:r>
              <a:rPr lang="is-IS" sz="2000"/>
              <a:t>OS, Memory, File System, etc.</a:t>
            </a:r>
          </a:p>
          <a:p>
            <a:pPr>
              <a:buNone/>
            </a:pPr>
            <a:r>
              <a:rPr lang="is-IS"/>
              <a:t>Different U</a:t>
            </a:r>
            <a:r>
              <a:rPr lang="en-US"/>
              <a:t>s</a:t>
            </a:r>
            <a:r>
              <a:rPr lang="is-IS"/>
              <a:t>e Cases</a:t>
            </a:r>
          </a:p>
          <a:p>
            <a:pPr marL="628650" lvl="1" indent="-342900"/>
            <a:r>
              <a:rPr lang="is-IS" sz="2000"/>
              <a:t>VMs allow for density of </a:t>
            </a:r>
            <a:r>
              <a:rPr lang="is-IS" sz="2000">
                <a:solidFill>
                  <a:schemeClr val="accent4"/>
                </a:solidFill>
              </a:rPr>
              <a:t>Machines</a:t>
            </a:r>
            <a:r>
              <a:rPr lang="is-IS" sz="2000"/>
              <a:t> on hardware</a:t>
            </a:r>
          </a:p>
          <a:p>
            <a:pPr marL="628650" lvl="1" indent="-342900"/>
            <a:r>
              <a:rPr lang="is-IS" sz="2000"/>
              <a:t>Containers allow for density of </a:t>
            </a:r>
            <a:r>
              <a:rPr lang="is-IS" sz="2000">
                <a:solidFill>
                  <a:schemeClr val="accent2"/>
                </a:solidFill>
              </a:rPr>
              <a:t>Applications</a:t>
            </a:r>
            <a:r>
              <a:rPr lang="is-IS" sz="2000"/>
              <a:t> on hardware</a:t>
            </a:r>
          </a:p>
          <a:p>
            <a:endParaRPr lang="en-US"/>
          </a:p>
        </p:txBody>
      </p:sp>
      <p:grpSp>
        <p:nvGrpSpPr>
          <p:cNvPr id="8" name="Group 7">
            <a:extLst>
              <a:ext uri="{FF2B5EF4-FFF2-40B4-BE49-F238E27FC236}">
                <a16:creationId xmlns:a16="http://schemas.microsoft.com/office/drawing/2014/main" id="{277C53D9-B4B1-75F3-C77C-68BCF72B65ED}"/>
              </a:ext>
            </a:extLst>
          </p:cNvPr>
          <p:cNvGrpSpPr/>
          <p:nvPr/>
        </p:nvGrpSpPr>
        <p:grpSpPr>
          <a:xfrm>
            <a:off x="6464710" y="1434048"/>
            <a:ext cx="4572000" cy="1823240"/>
            <a:chOff x="914400" y="1825171"/>
            <a:chExt cx="4572000" cy="3661229"/>
          </a:xfrm>
        </p:grpSpPr>
        <p:sp>
          <p:nvSpPr>
            <p:cNvPr id="9" name="Rectangle 8">
              <a:extLst>
                <a:ext uri="{FF2B5EF4-FFF2-40B4-BE49-F238E27FC236}">
                  <a16:creationId xmlns:a16="http://schemas.microsoft.com/office/drawing/2014/main" id="{3DBC4E9A-973F-3F87-E235-42B1DB13C7B6}"/>
                </a:ext>
              </a:extLst>
            </p:cNvPr>
            <p:cNvSpPr/>
            <p:nvPr/>
          </p:nvSpPr>
          <p:spPr>
            <a:xfrm>
              <a:off x="914400" y="36576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Hypervisor</a:t>
              </a:r>
            </a:p>
          </p:txBody>
        </p:sp>
        <p:sp>
          <p:nvSpPr>
            <p:cNvPr id="10" name="Rectangle 9">
              <a:extLst>
                <a:ext uri="{FF2B5EF4-FFF2-40B4-BE49-F238E27FC236}">
                  <a16:creationId xmlns:a16="http://schemas.microsoft.com/office/drawing/2014/main" id="{905C0A49-FEBD-6478-B0D6-78B04A343DB7}"/>
                </a:ext>
              </a:extLst>
            </p:cNvPr>
            <p:cNvSpPr/>
            <p:nvPr/>
          </p:nvSpPr>
          <p:spPr>
            <a:xfrm>
              <a:off x="914400" y="45720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1" name="Rectangle 10">
              <a:extLst>
                <a:ext uri="{FF2B5EF4-FFF2-40B4-BE49-F238E27FC236}">
                  <a16:creationId xmlns:a16="http://schemas.microsoft.com/office/drawing/2014/main" id="{06DC6246-7DD7-BFCE-F787-D5750C1BB8E7}"/>
                </a:ext>
              </a:extLst>
            </p:cNvPr>
            <p:cNvSpPr/>
            <p:nvPr/>
          </p:nvSpPr>
          <p:spPr>
            <a:xfrm>
              <a:off x="3200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2" name="Rectangle 11">
              <a:extLst>
                <a:ext uri="{FF2B5EF4-FFF2-40B4-BE49-F238E27FC236}">
                  <a16:creationId xmlns:a16="http://schemas.microsoft.com/office/drawing/2014/main" id="{C0F87FB9-4C13-69AA-2120-C264172F5F4D}"/>
                </a:ext>
              </a:extLst>
            </p:cNvPr>
            <p:cNvSpPr/>
            <p:nvPr/>
          </p:nvSpPr>
          <p:spPr>
            <a:xfrm>
              <a:off x="914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3" name="Rectangle 12">
              <a:extLst>
                <a:ext uri="{FF2B5EF4-FFF2-40B4-BE49-F238E27FC236}">
                  <a16:creationId xmlns:a16="http://schemas.microsoft.com/office/drawing/2014/main" id="{4448407A-1891-A65E-0DDB-E6463EEC8E7E}"/>
                </a:ext>
              </a:extLst>
            </p:cNvPr>
            <p:cNvSpPr/>
            <p:nvPr/>
          </p:nvSpPr>
          <p:spPr>
            <a:xfrm>
              <a:off x="3200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sp>
          <p:nvSpPr>
            <p:cNvPr id="14" name="Rectangle 13">
              <a:extLst>
                <a:ext uri="{FF2B5EF4-FFF2-40B4-BE49-F238E27FC236}">
                  <a16:creationId xmlns:a16="http://schemas.microsoft.com/office/drawing/2014/main" id="{E66708D3-A4CF-48B1-F8CF-88F8F730740A}"/>
                </a:ext>
              </a:extLst>
            </p:cNvPr>
            <p:cNvSpPr/>
            <p:nvPr/>
          </p:nvSpPr>
          <p:spPr>
            <a:xfrm>
              <a:off x="914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grpSp>
      <p:grpSp>
        <p:nvGrpSpPr>
          <p:cNvPr id="15" name="Group 14">
            <a:extLst>
              <a:ext uri="{FF2B5EF4-FFF2-40B4-BE49-F238E27FC236}">
                <a16:creationId xmlns:a16="http://schemas.microsoft.com/office/drawing/2014/main" id="{E86F4510-F029-E92D-776B-87DDB7055683}"/>
              </a:ext>
            </a:extLst>
          </p:cNvPr>
          <p:cNvGrpSpPr/>
          <p:nvPr/>
        </p:nvGrpSpPr>
        <p:grpSpPr>
          <a:xfrm>
            <a:off x="6527917" y="4272818"/>
            <a:ext cx="4572000" cy="1977338"/>
            <a:chOff x="1828800" y="1828800"/>
            <a:chExt cx="4572000" cy="2743200"/>
          </a:xfrm>
        </p:grpSpPr>
        <p:sp>
          <p:nvSpPr>
            <p:cNvPr id="16" name="Rectangle 15">
              <a:extLst>
                <a:ext uri="{FF2B5EF4-FFF2-40B4-BE49-F238E27FC236}">
                  <a16:creationId xmlns:a16="http://schemas.microsoft.com/office/drawing/2014/main" id="{E868B5C0-6974-EF28-BFF4-C67171DF4F16}"/>
                </a:ext>
              </a:extLst>
            </p:cNvPr>
            <p:cNvSpPr/>
            <p:nvPr/>
          </p:nvSpPr>
          <p:spPr>
            <a:xfrm>
              <a:off x="1828800" y="27432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Operating System</a:t>
              </a:r>
            </a:p>
          </p:txBody>
        </p:sp>
        <p:sp>
          <p:nvSpPr>
            <p:cNvPr id="17" name="Rectangle 16">
              <a:extLst>
                <a:ext uri="{FF2B5EF4-FFF2-40B4-BE49-F238E27FC236}">
                  <a16:creationId xmlns:a16="http://schemas.microsoft.com/office/drawing/2014/main" id="{8EB7BDAB-8DA9-BDBD-C029-E9AFD8DE76C6}"/>
                </a:ext>
              </a:extLst>
            </p:cNvPr>
            <p:cNvSpPr/>
            <p:nvPr/>
          </p:nvSpPr>
          <p:spPr>
            <a:xfrm>
              <a:off x="1828800" y="36576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8" name="Rectangle 17">
              <a:extLst>
                <a:ext uri="{FF2B5EF4-FFF2-40B4-BE49-F238E27FC236}">
                  <a16:creationId xmlns:a16="http://schemas.microsoft.com/office/drawing/2014/main" id="{644E7135-750B-355D-5E76-CB0890445395}"/>
                </a:ext>
              </a:extLst>
            </p:cNvPr>
            <p:cNvSpPr/>
            <p:nvPr/>
          </p:nvSpPr>
          <p:spPr>
            <a:xfrm>
              <a:off x="18288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19" name="Rectangle 18">
              <a:extLst>
                <a:ext uri="{FF2B5EF4-FFF2-40B4-BE49-F238E27FC236}">
                  <a16:creationId xmlns:a16="http://schemas.microsoft.com/office/drawing/2014/main" id="{303B8D54-AFE5-E1E3-5E94-85A3F5295F10}"/>
                </a:ext>
              </a:extLst>
            </p:cNvPr>
            <p:cNvSpPr/>
            <p:nvPr/>
          </p:nvSpPr>
          <p:spPr>
            <a:xfrm>
              <a:off x="27432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0" name="Rectangle 19">
              <a:extLst>
                <a:ext uri="{FF2B5EF4-FFF2-40B4-BE49-F238E27FC236}">
                  <a16:creationId xmlns:a16="http://schemas.microsoft.com/office/drawing/2014/main" id="{F14FF100-0462-99C7-767C-A191A9916FCC}"/>
                </a:ext>
              </a:extLst>
            </p:cNvPr>
            <p:cNvSpPr/>
            <p:nvPr/>
          </p:nvSpPr>
          <p:spPr>
            <a:xfrm>
              <a:off x="36576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1" name="Rectangle 20">
              <a:extLst>
                <a:ext uri="{FF2B5EF4-FFF2-40B4-BE49-F238E27FC236}">
                  <a16:creationId xmlns:a16="http://schemas.microsoft.com/office/drawing/2014/main" id="{5361C460-EB52-12E0-555B-FFBB6D81DDC5}"/>
                </a:ext>
              </a:extLst>
            </p:cNvPr>
            <p:cNvSpPr/>
            <p:nvPr/>
          </p:nvSpPr>
          <p:spPr>
            <a:xfrm>
              <a:off x="45720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2" name="Rectangle 21">
              <a:extLst>
                <a:ext uri="{FF2B5EF4-FFF2-40B4-BE49-F238E27FC236}">
                  <a16:creationId xmlns:a16="http://schemas.microsoft.com/office/drawing/2014/main" id="{D4A9BC4A-926F-4C68-3CC5-B2449D981CAA}"/>
                </a:ext>
              </a:extLst>
            </p:cNvPr>
            <p:cNvSpPr/>
            <p:nvPr/>
          </p:nvSpPr>
          <p:spPr>
            <a:xfrm>
              <a:off x="54864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grpSp>
    </p:spTree>
    <p:extLst>
      <p:ext uri="{BB962C8B-B14F-4D97-AF65-F5344CB8AC3E}">
        <p14:creationId xmlns:p14="http://schemas.microsoft.com/office/powerpoint/2010/main" val="40465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389D-4817-F421-577C-13B79E0AE074}"/>
              </a:ext>
            </a:extLst>
          </p:cNvPr>
          <p:cNvSpPr>
            <a:spLocks noGrp="1"/>
          </p:cNvSpPr>
          <p:nvPr>
            <p:ph type="title"/>
          </p:nvPr>
        </p:nvSpPr>
        <p:spPr>
          <a:xfrm>
            <a:off x="571500" y="169127"/>
            <a:ext cx="11049000" cy="762000"/>
          </a:xfrm>
        </p:spPr>
        <p:txBody>
          <a:bodyPr>
            <a:normAutofit/>
          </a:bodyPr>
          <a:lstStyle/>
          <a:p>
            <a:r>
              <a:rPr lang="en-US" sz="3200" b="1"/>
              <a:t>Containers are ephemeral.  Databases aren’t.</a:t>
            </a:r>
          </a:p>
        </p:txBody>
      </p:sp>
      <p:sp>
        <p:nvSpPr>
          <p:cNvPr id="3" name="Content Placeholder 2">
            <a:extLst>
              <a:ext uri="{FF2B5EF4-FFF2-40B4-BE49-F238E27FC236}">
                <a16:creationId xmlns:a16="http://schemas.microsoft.com/office/drawing/2014/main" id="{126B2D44-6832-B531-050F-2263AB30266D}"/>
              </a:ext>
            </a:extLst>
          </p:cNvPr>
          <p:cNvSpPr>
            <a:spLocks noGrp="1"/>
          </p:cNvSpPr>
          <p:nvPr>
            <p:ph sz="half" idx="1"/>
          </p:nvPr>
        </p:nvSpPr>
        <p:spPr>
          <a:xfrm>
            <a:off x="571500" y="1115122"/>
            <a:ext cx="11049000" cy="5241074"/>
          </a:xfrm>
        </p:spPr>
        <p:txBody>
          <a:bodyPr vert="horz" lIns="0" tIns="0" rIns="0" bIns="0" rtlCol="0" anchor="t">
            <a:noAutofit/>
          </a:bodyPr>
          <a:lstStyle/>
          <a:p>
            <a:pPr>
              <a:lnSpc>
                <a:spcPct val="100000"/>
              </a:lnSpc>
              <a:spcBef>
                <a:spcPts val="600"/>
              </a:spcBef>
            </a:pPr>
            <a:r>
              <a:rPr lang="en-US" sz="1800"/>
              <a:t>Containers are “jails” for software that isolated from the rest of the computer</a:t>
            </a:r>
          </a:p>
          <a:p>
            <a:pPr marL="715645" lvl="1" indent="-258445">
              <a:lnSpc>
                <a:spcPct val="100000"/>
              </a:lnSpc>
              <a:spcBef>
                <a:spcPts val="600"/>
              </a:spcBef>
            </a:pPr>
            <a:r>
              <a:rPr lang="en-US" sz="1600"/>
              <a:t>The filesystem they use is isolated</a:t>
            </a:r>
            <a:endParaRPr lang="en-US" sz="1600">
              <a:ea typeface="Verdana"/>
            </a:endParaRPr>
          </a:p>
          <a:p>
            <a:pPr marL="715645" lvl="1" indent="-258445">
              <a:lnSpc>
                <a:spcPct val="100000"/>
              </a:lnSpc>
              <a:spcBef>
                <a:spcPts val="600"/>
              </a:spcBef>
            </a:pPr>
            <a:r>
              <a:rPr lang="en-US" sz="1600"/>
              <a:t>Network access is blocked outside the container</a:t>
            </a:r>
            <a:endParaRPr lang="en-US" sz="1600">
              <a:ea typeface="Verdana"/>
            </a:endParaRPr>
          </a:p>
          <a:p>
            <a:pPr marL="715645" lvl="1" indent="-258445">
              <a:lnSpc>
                <a:spcPct val="100000"/>
              </a:lnSpc>
              <a:spcBef>
                <a:spcPts val="600"/>
              </a:spcBef>
            </a:pPr>
            <a:r>
              <a:rPr lang="en-US" sz="1600"/>
              <a:t>When the container is deleted, its filesystem goes away too</a:t>
            </a:r>
            <a:endParaRPr lang="en-US"/>
          </a:p>
          <a:p>
            <a:pPr marL="715645" lvl="1" indent="-258445">
              <a:lnSpc>
                <a:spcPct val="100000"/>
              </a:lnSpc>
              <a:spcBef>
                <a:spcPts val="600"/>
              </a:spcBef>
            </a:pPr>
            <a:r>
              <a:rPr lang="en-US" sz="1600"/>
              <a:t>By default, this means they are stateless</a:t>
            </a:r>
            <a:endParaRPr lang="en-US" sz="1600">
              <a:ea typeface="Verdana"/>
            </a:endParaRPr>
          </a:p>
          <a:p>
            <a:pPr>
              <a:lnSpc>
                <a:spcPct val="100000"/>
              </a:lnSpc>
              <a:spcBef>
                <a:spcPts val="600"/>
              </a:spcBef>
            </a:pPr>
            <a:endParaRPr lang="en-US" sz="1800">
              <a:ea typeface="Verdana"/>
            </a:endParaRPr>
          </a:p>
          <a:p>
            <a:pPr>
              <a:lnSpc>
                <a:spcPct val="100000"/>
              </a:lnSpc>
              <a:spcBef>
                <a:spcPts val="600"/>
              </a:spcBef>
            </a:pPr>
            <a:r>
              <a:rPr lang="en-US" sz="1800"/>
              <a:t>The test.txt file vanished in the </a:t>
            </a:r>
            <a:r>
              <a:rPr lang="en-US" sz="1800" err="1"/>
              <a:t>BusyBox</a:t>
            </a:r>
            <a:r>
              <a:rPr lang="en-US" sz="1800"/>
              <a:t> exercise</a:t>
            </a:r>
            <a:endParaRPr lang="en-US" sz="1800">
              <a:ea typeface="Verdana"/>
            </a:endParaRPr>
          </a:p>
          <a:p>
            <a:pPr marL="715645" lvl="1" indent="-258445">
              <a:lnSpc>
                <a:spcPct val="100000"/>
              </a:lnSpc>
              <a:spcBef>
                <a:spcPts val="600"/>
              </a:spcBef>
            </a:pPr>
            <a:r>
              <a:rPr lang="en-US" sz="1600"/>
              <a:t>The file was written into isolated storage that was inaccessible when you started the new container</a:t>
            </a:r>
            <a:endParaRPr lang="en-US"/>
          </a:p>
          <a:p>
            <a:pPr marL="715645" lvl="1" indent="-258445">
              <a:lnSpc>
                <a:spcPct val="100000"/>
              </a:lnSpc>
              <a:spcBef>
                <a:spcPts val="600"/>
              </a:spcBef>
            </a:pPr>
            <a:endParaRPr lang="en-US" sz="1600">
              <a:ea typeface="Verdana"/>
            </a:endParaRPr>
          </a:p>
          <a:p>
            <a:pPr>
              <a:lnSpc>
                <a:spcPct val="100000"/>
              </a:lnSpc>
              <a:spcBef>
                <a:spcPts val="600"/>
              </a:spcBef>
            </a:pPr>
            <a:r>
              <a:rPr lang="en-US" sz="1800"/>
              <a:t>That won’t work for InterSystems IRIS (or any database):</a:t>
            </a:r>
            <a:endParaRPr lang="en-US" sz="1800">
              <a:ea typeface="Verdana"/>
            </a:endParaRPr>
          </a:p>
          <a:p>
            <a:pPr marL="715645" lvl="1" indent="-258445">
              <a:lnSpc>
                <a:spcPct val="100000"/>
              </a:lnSpc>
              <a:spcBef>
                <a:spcPts val="600"/>
              </a:spcBef>
            </a:pPr>
            <a:r>
              <a:rPr lang="en-US" sz="1600"/>
              <a:t>We need to arrange an orderly startup and shutdown (iris start… and iris stop…)</a:t>
            </a:r>
            <a:endParaRPr lang="en-US" sz="1600">
              <a:ea typeface="Verdana"/>
            </a:endParaRPr>
          </a:p>
          <a:p>
            <a:pPr marL="715645" lvl="1" indent="-258445">
              <a:lnSpc>
                <a:spcPct val="100000"/>
              </a:lnSpc>
              <a:spcBef>
                <a:spcPts val="600"/>
              </a:spcBef>
            </a:pPr>
            <a:r>
              <a:rPr lang="en-US" sz="1600"/>
              <a:t>We need to manage network access</a:t>
            </a:r>
            <a:endParaRPr lang="en-US" sz="1600">
              <a:ea typeface="Verdana"/>
            </a:endParaRPr>
          </a:p>
          <a:p>
            <a:pPr marL="715645" lvl="1" indent="-258445">
              <a:lnSpc>
                <a:spcPct val="100000"/>
              </a:lnSpc>
              <a:spcBef>
                <a:spcPts val="600"/>
              </a:spcBef>
            </a:pPr>
            <a:r>
              <a:rPr lang="en-US" sz="1600"/>
              <a:t>We need </a:t>
            </a:r>
            <a:r>
              <a:rPr lang="en-US" sz="1600" b="1"/>
              <a:t>persistent data</a:t>
            </a:r>
            <a:endParaRPr lang="en-US" sz="1600"/>
          </a:p>
          <a:p>
            <a:pPr marL="715645" lvl="1" indent="-258445">
              <a:lnSpc>
                <a:spcPct val="100000"/>
              </a:lnSpc>
              <a:spcBef>
                <a:spcPts val="600"/>
              </a:spcBef>
            </a:pPr>
            <a:endParaRPr lang="en-US" sz="1600" b="1">
              <a:ea typeface="Verdana"/>
            </a:endParaRPr>
          </a:p>
          <a:p>
            <a:pPr>
              <a:lnSpc>
                <a:spcPct val="100000"/>
              </a:lnSpc>
              <a:spcBef>
                <a:spcPts val="600"/>
              </a:spcBef>
            </a:pPr>
            <a:r>
              <a:rPr lang="en-US" sz="1800" b="1"/>
              <a:t>Here’s how we do it</a:t>
            </a:r>
            <a:endParaRPr lang="en-US" sz="1800" b="1">
              <a:ea typeface="Verdana"/>
            </a:endParaRPr>
          </a:p>
          <a:p>
            <a:pPr marL="0" indent="0">
              <a:lnSpc>
                <a:spcPct val="100000"/>
              </a:lnSpc>
              <a:spcBef>
                <a:spcPts val="600"/>
              </a:spcBef>
              <a:buNone/>
            </a:pPr>
            <a:endParaRPr lang="en-US" sz="1800"/>
          </a:p>
          <a:p>
            <a:pPr marL="0" indent="0">
              <a:lnSpc>
                <a:spcPct val="100000"/>
              </a:lnSpc>
              <a:spcBef>
                <a:spcPts val="600"/>
              </a:spcBef>
              <a:buNone/>
            </a:pPr>
            <a:endParaRPr lang="en-US" sz="1800"/>
          </a:p>
        </p:txBody>
      </p:sp>
    </p:spTree>
    <p:extLst>
      <p:ext uri="{BB962C8B-B14F-4D97-AF65-F5344CB8AC3E}">
        <p14:creationId xmlns:p14="http://schemas.microsoft.com/office/powerpoint/2010/main" val="112110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9E99-0217-D7B1-CCB8-E41C514431A4}"/>
              </a:ext>
            </a:extLst>
          </p:cNvPr>
          <p:cNvSpPr>
            <a:spLocks noGrp="1"/>
          </p:cNvSpPr>
          <p:nvPr>
            <p:ph type="title"/>
          </p:nvPr>
        </p:nvSpPr>
        <p:spPr/>
        <p:txBody>
          <a:bodyPr/>
          <a:lstStyle/>
          <a:p>
            <a:r>
              <a:rPr lang="en-US" b="1"/>
              <a:t>Orderly Start/Stop: the iris-main program</a:t>
            </a:r>
          </a:p>
        </p:txBody>
      </p:sp>
      <p:sp>
        <p:nvSpPr>
          <p:cNvPr id="3" name="Content Placeholder 2">
            <a:extLst>
              <a:ext uri="{FF2B5EF4-FFF2-40B4-BE49-F238E27FC236}">
                <a16:creationId xmlns:a16="http://schemas.microsoft.com/office/drawing/2014/main" id="{909A445B-5DA5-587E-2E6A-0D69E98584F3}"/>
              </a:ext>
            </a:extLst>
          </p:cNvPr>
          <p:cNvSpPr>
            <a:spLocks noGrp="1"/>
          </p:cNvSpPr>
          <p:nvPr>
            <p:ph sz="half" idx="1"/>
          </p:nvPr>
        </p:nvSpPr>
        <p:spPr>
          <a:xfrm>
            <a:off x="571500" y="1306110"/>
            <a:ext cx="11458970" cy="1446747"/>
          </a:xfrm>
        </p:spPr>
        <p:txBody>
          <a:bodyPr/>
          <a:lstStyle/>
          <a:p>
            <a:r>
              <a:rPr lang="en-US"/>
              <a:t>Starting the container starts iris-main, which remains running even if you shutdown IRIS via ‘iris stop’.</a:t>
            </a:r>
          </a:p>
          <a:p>
            <a:r>
              <a:rPr lang="en-US"/>
              <a:t>If the container is signaled to exit, iris-main will perform a clean shutdown for you.</a:t>
            </a:r>
          </a:p>
          <a:p>
            <a:r>
              <a:rPr lang="en-US"/>
              <a:t>There are many </a:t>
            </a:r>
            <a:r>
              <a:rPr lang="en-US">
                <a:hlinkClick r:id="rId2"/>
              </a:rPr>
              <a:t>options</a:t>
            </a:r>
            <a:r>
              <a:rPr lang="en-US"/>
              <a:t> that we won’t explore now.</a:t>
            </a:r>
          </a:p>
          <a:p>
            <a:endParaRPr lang="en-US"/>
          </a:p>
        </p:txBody>
      </p:sp>
      <p:pic>
        <p:nvPicPr>
          <p:cNvPr id="4" name="Picture 5" descr="Text&#10;&#10;Description automatically generated">
            <a:extLst>
              <a:ext uri="{FF2B5EF4-FFF2-40B4-BE49-F238E27FC236}">
                <a16:creationId xmlns:a16="http://schemas.microsoft.com/office/drawing/2014/main" id="{A09191B1-4379-D9AE-774D-2AE318D7DA22}"/>
              </a:ext>
            </a:extLst>
          </p:cNvPr>
          <p:cNvPicPr>
            <a:picLocks noChangeAspect="1"/>
          </p:cNvPicPr>
          <p:nvPr/>
        </p:nvPicPr>
        <p:blipFill>
          <a:blip/>
          <a:stretch>
            <a:fillRect/>
          </a:stretch>
        </p:blipFill>
        <p:spPr>
          <a:xfrm>
            <a:off x="2363141" y="2880723"/>
            <a:ext cx="7117644" cy="3627144"/>
          </a:xfrm>
          <a:prstGeom prst="rect">
            <a:avLst/>
          </a:prstGeom>
        </p:spPr>
      </p:pic>
    </p:spTree>
    <p:extLst>
      <p:ext uri="{BB962C8B-B14F-4D97-AF65-F5344CB8AC3E}">
        <p14:creationId xmlns:p14="http://schemas.microsoft.com/office/powerpoint/2010/main" val="3892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57AC3-61D6-CA29-678E-F5575E130935}"/>
              </a:ext>
            </a:extLst>
          </p:cNvPr>
          <p:cNvSpPr>
            <a:spLocks noGrp="1"/>
          </p:cNvSpPr>
          <p:nvPr>
            <p:ph type="ctrTitle"/>
          </p:nvPr>
        </p:nvSpPr>
        <p:spPr/>
        <p:txBody>
          <a:bodyPr>
            <a:normAutofit/>
          </a:bodyPr>
          <a:lstStyle/>
          <a:p>
            <a:r>
              <a:rPr lang="en-GB" sz="8800"/>
              <a:t>Containers Workshop</a:t>
            </a:r>
          </a:p>
        </p:txBody>
      </p:sp>
      <p:sp>
        <p:nvSpPr>
          <p:cNvPr id="7" name="Subtitle 6">
            <a:extLst>
              <a:ext uri="{FF2B5EF4-FFF2-40B4-BE49-F238E27FC236}">
                <a16:creationId xmlns:a16="http://schemas.microsoft.com/office/drawing/2014/main" id="{A1828EB0-C9FD-01F1-F4D0-E9783C60BC87}"/>
              </a:ext>
            </a:extLst>
          </p:cNvPr>
          <p:cNvSpPr>
            <a:spLocks noGrp="1"/>
          </p:cNvSpPr>
          <p:nvPr>
            <p:ph type="subTitle" idx="1"/>
          </p:nvPr>
        </p:nvSpPr>
        <p:spPr/>
        <p:txBody>
          <a:bodyPr/>
          <a:lstStyle/>
          <a:p>
            <a:pPr lvl="0"/>
            <a:r>
              <a:rPr lang="en-GB"/>
              <a:t>Global Summit 2023</a:t>
            </a:r>
          </a:p>
          <a:p>
            <a:pPr lvl="0"/>
            <a:r>
              <a:rPr lang="en-GB"/>
              <a:t>June 4, 2023</a:t>
            </a:r>
          </a:p>
          <a:p>
            <a:pPr lvl="0"/>
            <a:endParaRPr lang="en-GB"/>
          </a:p>
          <a:p>
            <a:pPr lvl="0"/>
            <a:endParaRPr lang="en-US"/>
          </a:p>
        </p:txBody>
      </p:sp>
    </p:spTree>
    <p:extLst>
      <p:ext uri="{BB962C8B-B14F-4D97-AF65-F5344CB8AC3E}">
        <p14:creationId xmlns:p14="http://schemas.microsoft.com/office/powerpoint/2010/main" val="24771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CDDF-CD3B-DF13-89CC-88C3C6F63DE6}"/>
              </a:ext>
            </a:extLst>
          </p:cNvPr>
          <p:cNvSpPr>
            <a:spLocks noGrp="1"/>
          </p:cNvSpPr>
          <p:nvPr>
            <p:ph type="title"/>
          </p:nvPr>
        </p:nvSpPr>
        <p:spPr/>
        <p:txBody>
          <a:bodyPr>
            <a:normAutofit/>
          </a:bodyPr>
          <a:lstStyle/>
          <a:p>
            <a:r>
              <a:rPr lang="en-US" sz="3200" b="1"/>
              <a:t>Persisting data: Durable %SYS</a:t>
            </a:r>
          </a:p>
        </p:txBody>
      </p:sp>
      <p:sp>
        <p:nvSpPr>
          <p:cNvPr id="3" name="Content Placeholder 2">
            <a:extLst>
              <a:ext uri="{FF2B5EF4-FFF2-40B4-BE49-F238E27FC236}">
                <a16:creationId xmlns:a16="http://schemas.microsoft.com/office/drawing/2014/main" id="{8D448F85-4336-2C4E-BF86-EBBD34692D80}"/>
              </a:ext>
            </a:extLst>
          </p:cNvPr>
          <p:cNvSpPr>
            <a:spLocks noGrp="1"/>
          </p:cNvSpPr>
          <p:nvPr>
            <p:ph sz="half" idx="1"/>
          </p:nvPr>
        </p:nvSpPr>
        <p:spPr>
          <a:xfrm>
            <a:off x="571500" y="1237785"/>
            <a:ext cx="11049000" cy="5048715"/>
          </a:xfrm>
        </p:spPr>
        <p:txBody>
          <a:bodyPr>
            <a:noAutofit/>
          </a:bodyPr>
          <a:lstStyle/>
          <a:p>
            <a:pPr>
              <a:spcBef>
                <a:spcPts val="0"/>
              </a:spcBef>
              <a:spcAft>
                <a:spcPts val="2400"/>
              </a:spcAft>
            </a:pPr>
            <a:r>
              <a:rPr lang="en-US" sz="2400"/>
              <a:t>To persist data, IRIS containers recognize an environment variable $ISC_DATA_DIRECTORY that you set at runtime – in your Docker run command</a:t>
            </a:r>
          </a:p>
          <a:p>
            <a:pPr>
              <a:spcBef>
                <a:spcPts val="0"/>
              </a:spcBef>
              <a:spcAft>
                <a:spcPts val="2400"/>
              </a:spcAft>
            </a:pPr>
            <a:r>
              <a:rPr lang="en-US" sz="2400"/>
              <a:t>That directory must point to a directory outside of the container, on the host machine.</a:t>
            </a:r>
          </a:p>
          <a:p>
            <a:pPr>
              <a:spcBef>
                <a:spcPts val="0"/>
              </a:spcBef>
              <a:spcAft>
                <a:spcPts val="2400"/>
              </a:spcAft>
            </a:pPr>
            <a:r>
              <a:rPr lang="en-US" sz="2400"/>
              <a:t>On first startup, IRIS will move the contents of the manager’s directory into $ISC_DATA_DIRECTORY, so IRISSYS, logs, journals, CPF, and necessary data will be persistent.</a:t>
            </a:r>
          </a:p>
          <a:p>
            <a:pPr lvl="1">
              <a:spcBef>
                <a:spcPts val="0"/>
              </a:spcBef>
              <a:spcAft>
                <a:spcPts val="2400"/>
              </a:spcAft>
            </a:pPr>
            <a:r>
              <a:rPr lang="en-US" sz="2000"/>
              <a:t>$ISC_DATA_DIRECTORY must be empty at first startup</a:t>
            </a:r>
          </a:p>
          <a:p>
            <a:pPr lvl="1">
              <a:spcBef>
                <a:spcPts val="0"/>
              </a:spcBef>
              <a:spcAft>
                <a:spcPts val="2400"/>
              </a:spcAft>
            </a:pPr>
            <a:r>
              <a:rPr lang="en-US" sz="2000"/>
              <a:t>If a later version of IRIS is started in a new container, it will be upgraded in-place using $ISC_DATA_DIRECTORY</a:t>
            </a:r>
          </a:p>
          <a:p>
            <a:pPr marL="457200" lvl="1" indent="0">
              <a:spcBef>
                <a:spcPts val="0"/>
              </a:spcBef>
              <a:spcAft>
                <a:spcPts val="2400"/>
              </a:spcAft>
              <a:buNone/>
            </a:pPr>
            <a:endParaRPr lang="en-US" sz="2000"/>
          </a:p>
        </p:txBody>
      </p:sp>
    </p:spTree>
    <p:extLst>
      <p:ext uri="{BB962C8B-B14F-4D97-AF65-F5344CB8AC3E}">
        <p14:creationId xmlns:p14="http://schemas.microsoft.com/office/powerpoint/2010/main" val="342783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A74C-EA4A-85B1-97E5-9E59FB379B55}"/>
              </a:ext>
            </a:extLst>
          </p:cNvPr>
          <p:cNvSpPr>
            <a:spLocks noGrp="1"/>
          </p:cNvSpPr>
          <p:nvPr>
            <p:ph type="title"/>
          </p:nvPr>
        </p:nvSpPr>
        <p:spPr/>
        <p:txBody>
          <a:bodyPr/>
          <a:lstStyle/>
          <a:p>
            <a:r>
              <a:rPr lang="en-US" b="1"/>
              <a:t>Details of run.sh: putting it all together</a:t>
            </a:r>
          </a:p>
        </p:txBody>
      </p:sp>
      <p:sp>
        <p:nvSpPr>
          <p:cNvPr id="3" name="Content Placeholder 2">
            <a:extLst>
              <a:ext uri="{FF2B5EF4-FFF2-40B4-BE49-F238E27FC236}">
                <a16:creationId xmlns:a16="http://schemas.microsoft.com/office/drawing/2014/main" id="{334061F5-32CD-FA31-6D61-ED426539C4FA}"/>
              </a:ext>
            </a:extLst>
          </p:cNvPr>
          <p:cNvSpPr>
            <a:spLocks noGrp="1"/>
          </p:cNvSpPr>
          <p:nvPr>
            <p:ph sz="half" idx="1"/>
          </p:nvPr>
        </p:nvSpPr>
        <p:spPr>
          <a:xfrm>
            <a:off x="571500" y="1524000"/>
            <a:ext cx="11049000" cy="376435"/>
          </a:xfrm>
        </p:spPr>
        <p:txBody>
          <a:bodyPr/>
          <a:lstStyle/>
          <a:p>
            <a:r>
              <a:rPr lang="en-US"/>
              <a:t>Let’s put everything together and look at a specific, simple run command</a:t>
            </a:r>
          </a:p>
        </p:txBody>
      </p:sp>
      <p:pic>
        <p:nvPicPr>
          <p:cNvPr id="4" name="Picture 5" descr="Image of a simple Docker run command.">
            <a:extLst>
              <a:ext uri="{FF2B5EF4-FFF2-40B4-BE49-F238E27FC236}">
                <a16:creationId xmlns:a16="http://schemas.microsoft.com/office/drawing/2014/main" id="{5CCB2F98-5974-B40E-F3AF-7AE74DDEC86E}"/>
              </a:ext>
            </a:extLst>
          </p:cNvPr>
          <p:cNvPicPr>
            <a:picLocks noChangeAspect="1"/>
          </p:cNvPicPr>
          <p:nvPr/>
        </p:nvPicPr>
        <p:blipFill>
          <a:blip/>
          <a:stretch>
            <a:fillRect/>
          </a:stretch>
        </p:blipFill>
        <p:spPr>
          <a:xfrm>
            <a:off x="1177807" y="1897761"/>
            <a:ext cx="9384829" cy="4539440"/>
          </a:xfrm>
          <a:prstGeom prst="rect">
            <a:avLst/>
          </a:prstGeom>
        </p:spPr>
      </p:pic>
    </p:spTree>
    <p:extLst>
      <p:ext uri="{BB962C8B-B14F-4D97-AF65-F5344CB8AC3E}">
        <p14:creationId xmlns:p14="http://schemas.microsoft.com/office/powerpoint/2010/main" val="329094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publishing network ports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7" y="1141647"/>
            <a:ext cx="6453769" cy="2523892"/>
          </a:xfrm>
        </p:spPr>
        <p:txBody>
          <a:bodyPr vert="horz" lIns="0" tIns="0" rIns="0" bIns="0" rtlCol="0" anchor="t">
            <a:no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b="1">
                <a:solidFill>
                  <a:schemeClr val="accent4"/>
                </a:solidFill>
                <a:latin typeface="Courier New"/>
                <a:cs typeface="Courier New"/>
              </a:rPr>
              <a:t>  --publish 80:52773 \</a:t>
            </a:r>
          </a:p>
          <a:p>
            <a:pPr marL="0" indent="0">
              <a:spcBef>
                <a:spcPts val="0"/>
              </a:spcBef>
              <a:buNone/>
            </a:pPr>
            <a:r>
              <a:rPr lang="en-US" sz="1700" b="1">
                <a:solidFill>
                  <a:schemeClr val="accent4"/>
                </a:solidFill>
                <a:latin typeface="Courier New"/>
                <a:cs typeface="Courier New"/>
              </a:rPr>
              <a:t>  --publish 1972:1972 \</a:t>
            </a:r>
          </a:p>
          <a:p>
            <a:pPr marL="0" indent="0">
              <a:spcBef>
                <a:spcPts val="0"/>
              </a:spcBef>
              <a:buNone/>
            </a:pPr>
            <a:r>
              <a:rPr lang="en-US" sz="1700">
                <a:latin typeface="Courier New"/>
                <a:cs typeface="Courier New"/>
              </a:rPr>
              <a:t>  --volume=$PWD/durable:/ISC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29150" y="1140649"/>
            <a:ext cx="4349905" cy="4762500"/>
          </a:xfrm>
        </p:spPr>
        <p:txBody>
          <a:bodyPr vert="horz" lIns="0" tIns="0" rIns="0" bIns="0" rtlCol="0" anchor="t">
            <a:normAutofit/>
          </a:bodyPr>
          <a:lstStyle/>
          <a:p>
            <a:r>
              <a:rPr lang="en-US" sz="1800"/>
              <a:t>These options open (“publish”) network ports so connections can be made from outside the container.</a:t>
            </a:r>
            <a:endParaRPr lang="en-US" sz="1800">
              <a:ea typeface="Verdana"/>
            </a:endParaRPr>
          </a:p>
          <a:p>
            <a:r>
              <a:rPr lang="en-US" sz="1800"/>
              <a:t>--publish </a:t>
            </a:r>
            <a:r>
              <a:rPr lang="en-US" sz="1800" err="1"/>
              <a:t>host-port:container-port</a:t>
            </a:r>
            <a:endParaRPr lang="en-US" sz="1800"/>
          </a:p>
          <a:p>
            <a:r>
              <a:rPr lang="en-US" sz="1800"/>
              <a:t>This exposes the container’s private Web server outside on port 80, even though it is port 52773 inside the container.</a:t>
            </a:r>
            <a:endParaRPr lang="en-US" sz="1800">
              <a:ea typeface="Verdana"/>
            </a:endParaRPr>
          </a:p>
          <a:p>
            <a:r>
              <a:rPr lang="en-US" sz="1800"/>
              <a:t>The </a:t>
            </a:r>
            <a:r>
              <a:rPr lang="en-US" sz="1800" err="1"/>
              <a:t>SuperServer</a:t>
            </a:r>
            <a:r>
              <a:rPr lang="en-US" sz="1800"/>
              <a:t> is available on port 1972 both inside the container and outside on the host.</a:t>
            </a:r>
            <a:endParaRPr lang="en-US" sz="1800">
              <a:ea typeface="Verdana"/>
            </a:endParaRPr>
          </a:p>
          <a:p>
            <a:r>
              <a:rPr lang="en-US" sz="1800" b="1">
                <a:solidFill>
                  <a:srgbClr val="00B2A9"/>
                </a:solidFill>
                <a:ea typeface="Verdana"/>
              </a:rPr>
              <a:t>Change these ports if they conflict with some other application on your computer.</a:t>
            </a:r>
            <a:endParaRPr lang="en-US"/>
          </a:p>
        </p:txBody>
      </p:sp>
    </p:spTree>
    <p:extLst>
      <p:ext uri="{BB962C8B-B14F-4D97-AF65-F5344CB8AC3E}">
        <p14:creationId xmlns:p14="http://schemas.microsoft.com/office/powerpoint/2010/main" val="3692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accessing persistent storage</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505648" y="1143367"/>
            <a:ext cx="6576432" cy="28026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b="1">
                <a:solidFill>
                  <a:srgbClr val="00B2A9"/>
                </a:solidFill>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16228" y="1147704"/>
            <a:ext cx="4839629" cy="4762500"/>
          </a:xfrm>
        </p:spPr>
        <p:txBody>
          <a:bodyPr vert="horz" lIns="0" tIns="0" rIns="0" bIns="0" rtlCol="0" anchor="t">
            <a:normAutofit/>
          </a:bodyPr>
          <a:lstStyle/>
          <a:p>
            <a:r>
              <a:rPr lang="en-US" sz="1800"/>
              <a:t>The --volume option sets up a </a:t>
            </a:r>
            <a:r>
              <a:rPr lang="en-US" sz="1800" b="1">
                <a:solidFill>
                  <a:schemeClr val="accent4"/>
                </a:solidFill>
              </a:rPr>
              <a:t>bind mount</a:t>
            </a:r>
            <a:r>
              <a:rPr lang="en-US" sz="1800"/>
              <a:t> which lets the container use a (persistent) directory on the host.</a:t>
            </a:r>
          </a:p>
          <a:p>
            <a:r>
              <a:rPr lang="en-US" sz="1800"/>
              <a:t>The host directory is named "durable" under the current working directory.   Inside the container, it will be accessed at /ISC.</a:t>
            </a:r>
            <a:endParaRPr lang="en-US" sz="1800">
              <a:ea typeface="Verdana"/>
            </a:endParaRPr>
          </a:p>
          <a:p>
            <a:r>
              <a:rPr lang="en-US" sz="1800"/>
              <a:t>The host directory needs to be writable by the container’s user – </a:t>
            </a:r>
            <a:r>
              <a:rPr lang="en-US" sz="1800" err="1"/>
              <a:t>irisowner</a:t>
            </a:r>
            <a:r>
              <a:rPr lang="en-US" sz="1800"/>
              <a:t> – so that IRIS can create the Durable %SYS directory here.</a:t>
            </a:r>
            <a:endParaRPr lang="en-US" sz="1800">
              <a:ea typeface="Verdana"/>
            </a:endParaRPr>
          </a:p>
          <a:p>
            <a:r>
              <a:rPr lang="en-US" sz="1800"/>
              <a:t>For our exercise, you can make it world-writable.</a:t>
            </a:r>
            <a:endParaRPr lang="en-US" sz="1800">
              <a:ea typeface="Verdana"/>
            </a:endParaRPr>
          </a:p>
          <a:p>
            <a:r>
              <a:rPr lang="en-US" sz="1800"/>
              <a:t>You can define more bind mounts for other directories if you need them.</a:t>
            </a:r>
            <a:endParaRPr lang="en-US" sz="1800">
              <a:ea typeface="Verdana"/>
            </a:endParaRPr>
          </a:p>
        </p:txBody>
      </p:sp>
    </p:spTree>
    <p:extLst>
      <p:ext uri="{BB962C8B-B14F-4D97-AF65-F5344CB8AC3E}">
        <p14:creationId xmlns:p14="http://schemas.microsoft.com/office/powerpoint/2010/main" val="143300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normAutofit/>
          </a:bodyPr>
          <a:lstStyle/>
          <a:p>
            <a:r>
              <a:rPr lang="en-US" b="1"/>
              <a:t>The run command: set the Durable %SYS directory</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722019" y="1144543"/>
            <a:ext cx="6386861" cy="26121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--env ISC_DATA_DIRECTORY=/ISC/</a:t>
            </a:r>
            <a:r>
              <a:rPr lang="en-US" sz="1700" b="1" err="1">
                <a:solidFill>
                  <a:srgbClr val="00B2A9"/>
                </a:solidFill>
                <a:latin typeface="Courier New"/>
                <a:cs typeface="Courier New"/>
              </a:rPr>
              <a:t>iris.data.d</a:t>
            </a:r>
            <a:r>
              <a:rPr lang="en-US" sz="1700" b="1">
                <a:solidFill>
                  <a:srgbClr val="00B2A9"/>
                </a:solidFill>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45506" y="1206500"/>
            <a:ext cx="4828478" cy="4762500"/>
          </a:xfrm>
        </p:spPr>
        <p:txBody>
          <a:bodyPr vert="horz" lIns="0" tIns="0" rIns="0" bIns="0" rtlCol="0" anchor="t">
            <a:normAutofit/>
          </a:bodyPr>
          <a:lstStyle/>
          <a:p>
            <a:r>
              <a:rPr lang="en-US" sz="1800"/>
              <a:t>Here is how we set the ISC_DATA_DIRECTORY environment variable.</a:t>
            </a:r>
            <a:endParaRPr lang="en-US" sz="1800">
              <a:ea typeface="Verdana"/>
            </a:endParaRPr>
          </a:p>
          <a:p>
            <a:r>
              <a:rPr lang="en-US" sz="1800"/>
              <a:t>The Durable %SYS directory will be </a:t>
            </a:r>
            <a:r>
              <a:rPr lang="en-US" sz="1800">
                <a:latin typeface="Courier New"/>
                <a:cs typeface="Courier New"/>
              </a:rPr>
              <a:t>/ISC/</a:t>
            </a:r>
            <a:r>
              <a:rPr lang="en-US" sz="1800" err="1">
                <a:latin typeface="Courier New"/>
                <a:cs typeface="Courier New"/>
              </a:rPr>
              <a:t>iris.data.d</a:t>
            </a:r>
            <a:r>
              <a:rPr lang="en-US" sz="1800"/>
              <a:t> inside the container.</a:t>
            </a:r>
            <a:endParaRPr lang="en-US" sz="1800">
              <a:ea typeface="Verdana"/>
            </a:endParaRPr>
          </a:p>
          <a:p>
            <a:r>
              <a:rPr lang="en-US" sz="1800"/>
              <a:t>It will be </a:t>
            </a:r>
            <a:r>
              <a:rPr lang="en-US" sz="1800">
                <a:latin typeface="Courier New"/>
                <a:ea typeface="Verdana"/>
                <a:cs typeface="Courier New"/>
              </a:rPr>
              <a:t>$PWD/durable/</a:t>
            </a:r>
            <a:r>
              <a:rPr lang="en-US" sz="1800" err="1">
                <a:latin typeface="Courier New"/>
                <a:ea typeface="Verdana"/>
                <a:cs typeface="Courier New"/>
              </a:rPr>
              <a:t>iris</a:t>
            </a:r>
            <a:r>
              <a:rPr lang="en-US" sz="1800" err="1">
                <a:latin typeface="Courier New"/>
                <a:cs typeface="Courier New"/>
              </a:rPr>
              <a:t>.data.d</a:t>
            </a:r>
            <a:r>
              <a:rPr lang="en-US" sz="1800">
                <a:latin typeface="Courier New"/>
                <a:cs typeface="Courier New"/>
              </a:rPr>
              <a:t> </a:t>
            </a:r>
            <a:r>
              <a:rPr lang="en-US" sz="1800"/>
              <a:t>on the host, based on where you start.</a:t>
            </a:r>
            <a:endParaRPr lang="en-US" sz="1800">
              <a:ea typeface="Verdana"/>
            </a:endParaRPr>
          </a:p>
          <a:p>
            <a:pPr marL="0" indent="0">
              <a:buNone/>
            </a:pPr>
            <a:r>
              <a:rPr lang="en-US" sz="1800"/>
              <a:t>Notice that the Durable %SYS directory </a:t>
            </a:r>
            <a:endParaRPr lang="en-US" sz="1800">
              <a:ea typeface="Verdana"/>
            </a:endParaRPr>
          </a:p>
          <a:p>
            <a:pPr marL="0" indent="0">
              <a:buNone/>
            </a:pPr>
            <a:r>
              <a:rPr lang="en-US" sz="1800">
                <a:latin typeface="Courier New"/>
                <a:ea typeface="Verdana"/>
                <a:cs typeface="Courier New"/>
              </a:rPr>
              <a:t>   $PWD/durable/</a:t>
            </a:r>
            <a:r>
              <a:rPr lang="en-US" sz="1800" err="1">
                <a:latin typeface="Courier New"/>
                <a:ea typeface="Verdana"/>
                <a:cs typeface="Courier New"/>
              </a:rPr>
              <a:t>iris.data.d</a:t>
            </a:r>
          </a:p>
          <a:p>
            <a:pPr marL="0" indent="0">
              <a:buNone/>
            </a:pPr>
            <a:r>
              <a:rPr lang="en-US" sz="1800"/>
              <a:t>is not the same as the bind mount directory </a:t>
            </a:r>
            <a:endParaRPr lang="en-US">
              <a:ea typeface="Verdana"/>
            </a:endParaRPr>
          </a:p>
          <a:p>
            <a:pPr marL="0" indent="0">
              <a:buNone/>
            </a:pPr>
            <a:r>
              <a:rPr lang="en-US" sz="1800">
                <a:latin typeface="Courier New"/>
                <a:cs typeface="Courier New"/>
              </a:rPr>
              <a:t>   $PWD/durable</a:t>
            </a:r>
            <a:endParaRPr lang="en-US">
              <a:latin typeface="Courier New"/>
              <a:cs typeface="Courier New"/>
            </a:endParaRPr>
          </a:p>
          <a:p>
            <a:pPr marL="0" indent="0">
              <a:buNone/>
            </a:pPr>
            <a:r>
              <a:rPr lang="en-US" sz="1800"/>
              <a:t>so that the Durable %SYS directory will be empty at startup.</a:t>
            </a:r>
            <a:endParaRPr lang="en-US">
              <a:ea typeface="Verdana"/>
            </a:endParaRPr>
          </a:p>
        </p:txBody>
      </p:sp>
    </p:spTree>
    <p:extLst>
      <p:ext uri="{BB962C8B-B14F-4D97-AF65-F5344CB8AC3E}">
        <p14:creationId xmlns:p14="http://schemas.microsoft.com/office/powerpoint/2010/main" val="1550071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more options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09130" y="1386468"/>
            <a:ext cx="6364559" cy="2769220"/>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solidFill>
                  <a:srgbClr val="000000"/>
                </a:solidFill>
                <a:latin typeface="Courier New"/>
                <a:cs typeface="Courier New"/>
              </a:rPr>
              <a:t>  </a:t>
            </a:r>
            <a:r>
              <a:rPr lang="en-US" sz="1700" b="1">
                <a:solidFill>
                  <a:srgbClr val="00B2A9"/>
                </a:solidFill>
                <a:latin typeface="Courier New"/>
                <a:cs typeface="Courier New"/>
              </a:rPr>
              <a:t>--rm=true \</a:t>
            </a:r>
          </a:p>
          <a:p>
            <a:pPr marL="0" indent="0">
              <a:spcBef>
                <a:spcPts val="0"/>
              </a:spcBef>
              <a:buNone/>
            </a:pPr>
            <a:r>
              <a:rPr lang="en-US" sz="1700" b="1">
                <a:solidFill>
                  <a:srgbClr val="00B2A9"/>
                </a:solidFill>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70956" y="1390185"/>
            <a:ext cx="4249544" cy="4762500"/>
          </a:xfrm>
        </p:spPr>
        <p:txBody>
          <a:bodyPr vert="horz" lIns="0" tIns="0" rIns="0" bIns="0" rtlCol="0" anchor="t">
            <a:normAutofit/>
          </a:bodyPr>
          <a:lstStyle/>
          <a:p>
            <a:r>
              <a:rPr lang="en-US" sz="1800">
                <a:latin typeface="Courier New"/>
                <a:cs typeface="Courier New"/>
              </a:rPr>
              <a:t>--rm </a:t>
            </a:r>
            <a:r>
              <a:rPr lang="en-US" sz="1800"/>
              <a:t>tells Docker to remove the container when it exits, so stopped containers don’t accumulate.</a:t>
            </a:r>
          </a:p>
          <a:p>
            <a:r>
              <a:rPr lang="en-US" sz="1800"/>
              <a:t>This is OK because your data is persisted in the Durable %SYS directory and in any other bind mounts you use.</a:t>
            </a:r>
            <a:endParaRPr lang="en-US" sz="1800">
              <a:ea typeface="Verdana"/>
            </a:endParaRPr>
          </a:p>
          <a:p>
            <a:r>
              <a:rPr lang="en-US" sz="1800">
                <a:latin typeface="Courier New"/>
                <a:cs typeface="Courier New"/>
              </a:rPr>
              <a:t>--detach </a:t>
            </a:r>
            <a:r>
              <a:rPr lang="en-US" sz="1800"/>
              <a:t>tells Docker to run the container in the background.  If you leave this out, you’ll see the messages.log file scrolling on your terminal.</a:t>
            </a:r>
            <a:endParaRPr lang="en-US" sz="1800">
              <a:ea typeface="Verdana"/>
            </a:endParaRPr>
          </a:p>
          <a:p>
            <a:r>
              <a:rPr lang="en-US" sz="1800">
                <a:latin typeface="Courier New"/>
                <a:cs typeface="Courier New"/>
              </a:rPr>
              <a:t>--name </a:t>
            </a:r>
            <a:r>
              <a:rPr lang="en-US" sz="1800"/>
              <a:t>assigns a name to the container, so you don’t have to remember the long container ID.</a:t>
            </a:r>
            <a:endParaRPr lang="en-US" sz="1800">
              <a:ea typeface="Verdana"/>
            </a:endParaRPr>
          </a:p>
        </p:txBody>
      </p:sp>
    </p:spTree>
    <p:extLst>
      <p:ext uri="{BB962C8B-B14F-4D97-AF65-F5344CB8AC3E}">
        <p14:creationId xmlns:p14="http://schemas.microsoft.com/office/powerpoint/2010/main" val="400640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the image and where to get it</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6" y="1405282"/>
            <a:ext cx="6364559" cy="3226419"/>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--volume=/home/</a:t>
            </a:r>
            <a:r>
              <a:rPr lang="en-US" sz="1700" err="1">
                <a:latin typeface="Courier New"/>
                <a:cs typeface="Courier New"/>
              </a:rPr>
              <a:t>ehemdal</a:t>
            </a:r>
            <a:r>
              <a:rPr lang="en-US" sz="1700">
                <a:latin typeface="Courier New"/>
                <a:cs typeface="Courier New"/>
              </a:rPr>
              <a:t>/GS2023/durable:/ISC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a:t>
            </a:r>
            <a:r>
              <a:rPr lang="en-US" sz="1700" b="1">
                <a:latin typeface="Courier New"/>
                <a:cs typeface="Courier New"/>
              </a:rPr>
              <a:t>containers.intersystems.com</a:t>
            </a:r>
            <a:r>
              <a:rPr lang="en-US" sz="1700" b="1">
                <a:solidFill>
                  <a:schemeClr val="accent3"/>
                </a:solidFill>
                <a:latin typeface="Courier New"/>
                <a:cs typeface="Courier New"/>
              </a:rPr>
              <a:t>/</a:t>
            </a:r>
            <a:r>
              <a:rPr lang="en-US" sz="1700" b="1" err="1">
                <a:solidFill>
                  <a:schemeClr val="accent3"/>
                </a:solidFill>
                <a:latin typeface="Courier New"/>
                <a:cs typeface="Courier New"/>
              </a:rPr>
              <a:t>intersystems</a:t>
            </a:r>
            <a:r>
              <a:rPr lang="en-US" sz="1700" b="1">
                <a:solidFill>
                  <a:schemeClr val="accent3"/>
                </a:solidFill>
                <a:latin typeface="Courier New"/>
                <a:cs typeface="Courier New"/>
              </a:rPr>
              <a:t>/iris-community</a:t>
            </a:r>
            <a:r>
              <a:rPr lang="en-US" sz="1700">
                <a:latin typeface="Courier New"/>
                <a:cs typeface="Courier New"/>
              </a:rPr>
              <a:t>:</a:t>
            </a:r>
            <a:r>
              <a:rPr lang="en-US" sz="1700" b="1">
                <a:solidFill>
                  <a:schemeClr val="accent6"/>
                </a:solidFill>
                <a:latin typeface="Courier New"/>
                <a:cs typeface="Courier New"/>
              </a:rPr>
              <a:t>2023.1.0.229.0</a:t>
            </a:r>
            <a:endParaRPr lang="en-US" sz="1700" b="1">
              <a:solidFill>
                <a:schemeClr val="accent6"/>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216949" y="1401771"/>
            <a:ext cx="4405661" cy="3572107"/>
          </a:xfrm>
        </p:spPr>
        <p:txBody>
          <a:bodyPr vert="horz" lIns="0" tIns="0" rIns="0" bIns="0" rtlCol="0" anchor="t">
            <a:normAutofit/>
          </a:bodyPr>
          <a:lstStyle/>
          <a:p>
            <a:r>
              <a:rPr lang="en-US" sz="1800"/>
              <a:t>Finally, this specifies the container image to run</a:t>
            </a:r>
            <a:endParaRPr lang="en-US" sz="1800">
              <a:ea typeface="Verdana"/>
            </a:endParaRPr>
          </a:p>
          <a:p>
            <a:r>
              <a:rPr lang="en-US" sz="1800">
                <a:latin typeface="Courier New"/>
                <a:cs typeface="Courier New"/>
              </a:rPr>
              <a:t>containers.intersystems.com </a:t>
            </a:r>
            <a:r>
              <a:rPr lang="en-US" sz="1800"/>
              <a:t>is the container registry to pull from.</a:t>
            </a:r>
            <a:endParaRPr lang="en-US" sz="1800">
              <a:ea typeface="Verdana"/>
            </a:endParaRPr>
          </a:p>
          <a:p>
            <a:r>
              <a:rPr lang="en-US" sz="1800">
                <a:latin typeface="Courier New"/>
                <a:cs typeface="Courier New"/>
              </a:rPr>
              <a:t>/</a:t>
            </a:r>
            <a:r>
              <a:rPr lang="en-US" sz="1800" err="1">
                <a:latin typeface="Courier New"/>
                <a:cs typeface="Courier New"/>
              </a:rPr>
              <a:t>intersystems</a:t>
            </a:r>
            <a:r>
              <a:rPr lang="en-US" sz="1800">
                <a:latin typeface="Courier New"/>
                <a:cs typeface="Courier New"/>
              </a:rPr>
              <a:t>/iris-community </a:t>
            </a:r>
            <a:r>
              <a:rPr lang="en-US" sz="1800"/>
              <a:t>is the image to use.</a:t>
            </a:r>
            <a:endParaRPr lang="en-US" sz="1800">
              <a:ea typeface="Verdana"/>
            </a:endParaRPr>
          </a:p>
          <a:p>
            <a:r>
              <a:rPr lang="en-US" sz="1800">
                <a:latin typeface="Courier New"/>
                <a:cs typeface="Courier New"/>
              </a:rPr>
              <a:t>2023.1.0.229.0</a:t>
            </a:r>
            <a:r>
              <a:rPr lang="en-US" sz="1800"/>
              <a:t> is the tag, or version we want.</a:t>
            </a:r>
            <a:endParaRPr lang="en-US" sz="1800">
              <a:ea typeface="Verdana"/>
            </a:endParaRPr>
          </a:p>
        </p:txBody>
      </p:sp>
    </p:spTree>
    <p:extLst>
      <p:ext uri="{BB962C8B-B14F-4D97-AF65-F5344CB8AC3E}">
        <p14:creationId xmlns:p14="http://schemas.microsoft.com/office/powerpoint/2010/main" val="350550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 4 - Pull and Run InterSystems IRIS Containers</a:t>
            </a:r>
          </a:p>
          <a:p>
            <a:r>
              <a:rPr lang="en-US" sz="2400"/>
              <a:t>Ask for help if you need it</a:t>
            </a:r>
          </a:p>
          <a:p>
            <a:r>
              <a:rPr lang="en-US" sz="2400"/>
              <a:t>When you finish, take a </a:t>
            </a:r>
            <a:r>
              <a:rPr lang="en-US" sz="2400" b="1"/>
              <a:t>coffee break.</a:t>
            </a:r>
            <a:endParaRPr lang="en-US" sz="2400"/>
          </a:p>
          <a:p>
            <a:r>
              <a:rPr lang="en-US" sz="2400"/>
              <a:t>Next presentation:</a:t>
            </a:r>
          </a:p>
          <a:p>
            <a:pPr lvl="1"/>
            <a:r>
              <a:rPr lang="en-US" sz="2200" b="1"/>
              <a:t>3:45 PM</a:t>
            </a:r>
          </a:p>
        </p:txBody>
      </p:sp>
    </p:spTree>
    <p:extLst>
      <p:ext uri="{BB962C8B-B14F-4D97-AF65-F5344CB8AC3E}">
        <p14:creationId xmlns:p14="http://schemas.microsoft.com/office/powerpoint/2010/main" val="347237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A Closer Look at Containers</a:t>
            </a:r>
          </a:p>
        </p:txBody>
      </p:sp>
    </p:spTree>
    <p:extLst>
      <p:ext uri="{BB962C8B-B14F-4D97-AF65-F5344CB8AC3E}">
        <p14:creationId xmlns:p14="http://schemas.microsoft.com/office/powerpoint/2010/main" val="141361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B483-A2B1-462B-B1A6-EC1FEFE3BB75}"/>
              </a:ext>
            </a:extLst>
          </p:cNvPr>
          <p:cNvSpPr>
            <a:spLocks noGrp="1"/>
          </p:cNvSpPr>
          <p:nvPr>
            <p:ph type="title"/>
          </p:nvPr>
        </p:nvSpPr>
        <p:spPr/>
        <p:txBody>
          <a:bodyPr/>
          <a:lstStyle/>
          <a:p>
            <a:r>
              <a:rPr lang="en-GB" b="1">
                <a:effectLst/>
                <a:latin typeface="+mn-lt"/>
              </a:rPr>
              <a:t>Run a command in a container with docker exec</a:t>
            </a:r>
            <a:endParaRPr lang="en-US"/>
          </a:p>
        </p:txBody>
      </p:sp>
      <p:sp>
        <p:nvSpPr>
          <p:cNvPr id="3" name="Content Placeholder 2">
            <a:extLst>
              <a:ext uri="{FF2B5EF4-FFF2-40B4-BE49-F238E27FC236}">
                <a16:creationId xmlns:a16="http://schemas.microsoft.com/office/drawing/2014/main" id="{2C67F5B2-639E-C9EC-26AA-6E1A4C85F27E}"/>
              </a:ext>
            </a:extLst>
          </p:cNvPr>
          <p:cNvSpPr>
            <a:spLocks noGrp="1"/>
          </p:cNvSpPr>
          <p:nvPr>
            <p:ph sz="half" idx="1"/>
          </p:nvPr>
        </p:nvSpPr>
        <p:spPr/>
        <p:txBody>
          <a:bodyPr/>
          <a:lstStyle/>
          <a:p>
            <a:pPr marL="0" indent="0">
              <a:buNone/>
            </a:pPr>
            <a:r>
              <a:rPr lang="en-GB">
                <a:effectLst/>
              </a:rPr>
              <a:t>Overview</a:t>
            </a:r>
          </a:p>
          <a:p>
            <a:endParaRPr lang="en-GB"/>
          </a:p>
          <a:p>
            <a:r>
              <a:rPr lang="en-GB">
                <a:effectLst/>
              </a:rPr>
              <a:t>The </a:t>
            </a:r>
            <a:r>
              <a:rPr lang="en-GB">
                <a:effectLst/>
                <a:latin typeface="Consolas" panose="020B0609020204030204" pitchFamily="49" charset="0"/>
                <a:cs typeface="Consolas" panose="020B0609020204030204" pitchFamily="49" charset="0"/>
              </a:rPr>
              <a:t>docker exec </a:t>
            </a:r>
            <a:r>
              <a:rPr lang="en-GB">
                <a:effectLst/>
              </a:rPr>
              <a:t>command is used to run a command in a container</a:t>
            </a:r>
          </a:p>
          <a:p>
            <a:endParaRPr lang="en-GB">
              <a:effectLst/>
            </a:endParaRPr>
          </a:p>
          <a:p>
            <a:pPr marL="0" indent="0">
              <a:buNone/>
            </a:pPr>
            <a:r>
              <a:rPr lang="en-GB" b="1">
                <a:effectLst/>
                <a:latin typeface="Consolas" panose="020B0609020204030204" pitchFamily="49" charset="0"/>
                <a:cs typeface="Consolas" panose="020B0609020204030204" pitchFamily="49" charset="0"/>
              </a:rPr>
              <a:t>  -it</a:t>
            </a:r>
            <a:r>
              <a:rPr lang="en-GB"/>
              <a:t> for Interactive Terminal programs</a:t>
            </a:r>
          </a:p>
          <a:p>
            <a:pPr marL="0" indent="0">
              <a:buNone/>
            </a:pPr>
            <a:r>
              <a:rPr lang="en-GB" b="1">
                <a:effectLst/>
                <a:latin typeface="Consolas" panose="020B0609020204030204" pitchFamily="49" charset="0"/>
                <a:cs typeface="Consolas" panose="020B0609020204030204" pitchFamily="49" charset="0"/>
              </a:rPr>
              <a:t>  -u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username</a:t>
            </a:r>
            <a:r>
              <a:rPr lang="en-GB" b="1">
                <a:solidFill>
                  <a:srgbClr val="CF5C00"/>
                </a:solidFill>
                <a:effectLst/>
                <a:latin typeface="Consolas" panose="020B0609020204030204" pitchFamily="49" charset="0"/>
                <a:cs typeface="Consolas" panose="020B0609020204030204" pitchFamily="49" charset="0"/>
              </a:rPr>
              <a:t>&gt;</a:t>
            </a:r>
            <a:r>
              <a:rPr lang="en-GB"/>
              <a:t> to specify the user</a:t>
            </a:r>
          </a:p>
          <a:p>
            <a:pPr marL="0" indent="0">
              <a:buNone/>
            </a:pPr>
            <a:r>
              <a:rPr lang="en-GB" b="1">
                <a:effectLst/>
                <a:latin typeface="Consolas" panose="020B0609020204030204" pitchFamily="49" charset="0"/>
                <a:cs typeface="Consolas" panose="020B0609020204030204" pitchFamily="49" charset="0"/>
              </a:rPr>
              <a:t>  -e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name</a:t>
            </a:r>
            <a:r>
              <a:rPr lang="en-GB" b="1">
                <a:solidFill>
                  <a:srgbClr val="CF5C00"/>
                </a:solidFill>
                <a:effectLst/>
                <a:latin typeface="Consolas" panose="020B0609020204030204" pitchFamily="49" charset="0"/>
                <a:cs typeface="Consolas" panose="020B0609020204030204" pitchFamily="49" charset="0"/>
              </a:rPr>
              <a:t>&gt;=&lt;</a:t>
            </a:r>
            <a:r>
              <a:rPr lang="en-GB" b="1">
                <a:effectLst/>
                <a:latin typeface="Consolas" panose="020B0609020204030204" pitchFamily="49" charset="0"/>
                <a:cs typeface="Consolas" panose="020B0609020204030204" pitchFamily="49" charset="0"/>
              </a:rPr>
              <a:t>value</a:t>
            </a:r>
            <a:r>
              <a:rPr lang="en-GB" b="1">
                <a:solidFill>
                  <a:srgbClr val="CF5C00"/>
                </a:solidFill>
                <a:effectLst/>
                <a:latin typeface="Consolas" panose="020B0609020204030204" pitchFamily="49" charset="0"/>
                <a:cs typeface="Consolas" panose="020B0609020204030204" pitchFamily="49" charset="0"/>
              </a:rPr>
              <a:t>&gt;</a:t>
            </a:r>
            <a:r>
              <a:rPr lang="en-GB"/>
              <a:t> sets environment var</a:t>
            </a:r>
          </a:p>
          <a:p>
            <a:pPr marL="0" indent="0">
              <a:buNone/>
            </a:pPr>
            <a:r>
              <a:rPr lang="en-GB" b="1">
                <a:effectLst/>
                <a:latin typeface="Consolas" panose="020B0609020204030204" pitchFamily="49" charset="0"/>
                <a:cs typeface="Consolas" panose="020B0609020204030204" pitchFamily="49" charset="0"/>
              </a:rPr>
              <a:t>  -d</a:t>
            </a:r>
            <a:r>
              <a:rPr lang="en-GB"/>
              <a:t> to run in the background</a:t>
            </a:r>
            <a:endParaRPr lang="en-GB">
              <a:effectLst/>
            </a:endParaRPr>
          </a:p>
          <a:p>
            <a:endParaRPr lang="en-US"/>
          </a:p>
        </p:txBody>
      </p:sp>
      <p:sp>
        <p:nvSpPr>
          <p:cNvPr id="4" name="Content Placeholder 3">
            <a:extLst>
              <a:ext uri="{FF2B5EF4-FFF2-40B4-BE49-F238E27FC236}">
                <a16:creationId xmlns:a16="http://schemas.microsoft.com/office/drawing/2014/main" id="{F33FE990-C88F-4293-C925-1D63C94A0F9B}"/>
              </a:ext>
            </a:extLst>
          </p:cNvPr>
          <p:cNvSpPr>
            <a:spLocks noGrp="1"/>
          </p:cNvSpPr>
          <p:nvPr>
            <p:ph sz="half" idx="2"/>
          </p:nvPr>
        </p:nvSpPr>
        <p:spPr/>
        <p:txBody>
          <a:bodyPr/>
          <a:lstStyle/>
          <a:p>
            <a:pPr marL="0" indent="0">
              <a:buNone/>
            </a:pPr>
            <a:r>
              <a:rPr lang="en-US"/>
              <a:t>Examples</a:t>
            </a:r>
          </a:p>
          <a:p>
            <a:endParaRPr lang="en-US"/>
          </a:p>
          <a:p>
            <a:r>
              <a:rPr lang="en-GB">
                <a:effectLst/>
              </a:rPr>
              <a:t>Run a non-interactive command:</a:t>
            </a:r>
          </a:p>
          <a:p>
            <a:pPr marL="457200"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ls</a:t>
            </a:r>
            <a:endParaRPr lang="en-GB" i="1">
              <a:solidFill>
                <a:srgbClr val="CF5C00"/>
              </a:solidFill>
              <a:effectLst/>
            </a:endParaRPr>
          </a:p>
          <a:p>
            <a:r>
              <a:rPr lang="en-GB">
                <a:effectLst/>
              </a:rPr>
              <a:t>Interactive Terminals</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a:t>
            </a:r>
            <a:r>
              <a:rPr lang="en-GB" err="1">
                <a:solidFill>
                  <a:srgbClr val="CF5C00"/>
                </a:solidFill>
                <a:effectLst/>
                <a:latin typeface="Consolas" panose="020B0609020204030204" pitchFamily="49" charset="0"/>
                <a:cs typeface="Consolas" panose="020B0609020204030204" pitchFamily="49" charset="0"/>
              </a:rPr>
              <a:t>sh</a:t>
            </a:r>
            <a:r>
              <a:rPr lang="en-GB">
                <a:solidFill>
                  <a:srgbClr val="CF5C00"/>
                </a:solidFill>
                <a:effectLst/>
                <a:latin typeface="Consolas" panose="020B0609020204030204" pitchFamily="49" charset="0"/>
                <a:cs typeface="Consolas" panose="020B0609020204030204" pitchFamily="49" charset="0"/>
              </a:rPr>
              <a:t> </a:t>
            </a:r>
            <a:endParaRPr lang="en-GB">
              <a:effectLst/>
              <a:latin typeface="Consolas" panose="020B0609020204030204" pitchFamily="49" charset="0"/>
              <a:cs typeface="Consolas" panose="020B0609020204030204" pitchFamily="49" charset="0"/>
            </a:endParaRPr>
          </a:p>
          <a:p>
            <a:r>
              <a:rPr lang="en-GB">
                <a:effectLst/>
              </a:rPr>
              <a:t>Interactive IRIS Session</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iris session iris </a:t>
            </a:r>
            <a:endParaRPr lang="en-GB">
              <a:effectLst/>
              <a:latin typeface="Consolas" panose="020B0609020204030204" pitchFamily="49" charset="0"/>
              <a:cs typeface="Consolas" panose="020B0609020204030204" pitchFamily="49" charset="0"/>
            </a:endParaRPr>
          </a:p>
          <a:p>
            <a:endParaRPr lang="en-US"/>
          </a:p>
        </p:txBody>
      </p:sp>
    </p:spTree>
    <p:extLst>
      <p:ext uri="{BB962C8B-B14F-4D97-AF65-F5344CB8AC3E}">
        <p14:creationId xmlns:p14="http://schemas.microsoft.com/office/powerpoint/2010/main" val="10139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Introduction</a:t>
            </a:r>
          </a:p>
        </p:txBody>
      </p:sp>
    </p:spTree>
    <p:extLst>
      <p:ext uri="{BB962C8B-B14F-4D97-AF65-F5344CB8AC3E}">
        <p14:creationId xmlns:p14="http://schemas.microsoft.com/office/powerpoint/2010/main" val="578913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CC9-FF00-940E-466A-66C31669AFC2}"/>
              </a:ext>
            </a:extLst>
          </p:cNvPr>
          <p:cNvSpPr>
            <a:spLocks noGrp="1"/>
          </p:cNvSpPr>
          <p:nvPr>
            <p:ph type="title"/>
          </p:nvPr>
        </p:nvSpPr>
        <p:spPr/>
        <p:txBody>
          <a:bodyPr/>
          <a:lstStyle/>
          <a:p>
            <a:r>
              <a:rPr lang="en-US" b="1"/>
              <a:t>Container Logs</a:t>
            </a:r>
          </a:p>
        </p:txBody>
      </p:sp>
      <p:sp>
        <p:nvSpPr>
          <p:cNvPr id="3" name="Content Placeholder 2">
            <a:extLst>
              <a:ext uri="{FF2B5EF4-FFF2-40B4-BE49-F238E27FC236}">
                <a16:creationId xmlns:a16="http://schemas.microsoft.com/office/drawing/2014/main" id="{3D31C21B-32E4-8372-2D22-5CACB320A2E1}"/>
              </a:ext>
            </a:extLst>
          </p:cNvPr>
          <p:cNvSpPr>
            <a:spLocks noGrp="1"/>
          </p:cNvSpPr>
          <p:nvPr>
            <p:ph sz="half" idx="1"/>
          </p:nvPr>
        </p:nvSpPr>
        <p:spPr/>
        <p:txBody>
          <a:bodyPr/>
          <a:lstStyle/>
          <a:p>
            <a:r>
              <a:rPr lang="en-GB"/>
              <a:t>The </a:t>
            </a:r>
            <a:r>
              <a:rPr lang="en-GB" i="1"/>
              <a:t>docker logs </a:t>
            </a:r>
            <a:r>
              <a:rPr lang="en-GB"/>
              <a:t>command shows information logged by a running container. </a:t>
            </a:r>
          </a:p>
          <a:p>
            <a:pPr lvl="1"/>
            <a:r>
              <a:rPr lang="en-GB"/>
              <a:t>STDIN is the command’s input stream, which may include input from the keyboard or input from another command. </a:t>
            </a:r>
          </a:p>
          <a:p>
            <a:pPr lvl="1"/>
            <a:r>
              <a:rPr lang="en-GB"/>
              <a:t>STDOUT is usually a command’s normal output</a:t>
            </a:r>
          </a:p>
          <a:p>
            <a:pPr lvl="1"/>
            <a:r>
              <a:rPr lang="en-GB"/>
              <a:t>STDERR is typically used to output error messages. </a:t>
            </a:r>
          </a:p>
          <a:p>
            <a:r>
              <a:rPr lang="en-GB"/>
              <a:t>By default, docker logs shows the command’s STDOUT and STDERR</a:t>
            </a:r>
          </a:p>
          <a:p>
            <a:r>
              <a:rPr lang="en-GB"/>
              <a:t>If your image runs a non-interactive process such as a web server or a database, that application may send its output to log files instead of STDOUT and STDERR</a:t>
            </a:r>
            <a:endParaRPr lang="en-US"/>
          </a:p>
        </p:txBody>
      </p:sp>
    </p:spTree>
    <p:extLst>
      <p:ext uri="{BB962C8B-B14F-4D97-AF65-F5344CB8AC3E}">
        <p14:creationId xmlns:p14="http://schemas.microsoft.com/office/powerpoint/2010/main" val="38724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6FB7-CAF5-EEC7-AE00-20F045F3DD11}"/>
              </a:ext>
            </a:extLst>
          </p:cNvPr>
          <p:cNvSpPr>
            <a:spLocks noGrp="1"/>
          </p:cNvSpPr>
          <p:nvPr>
            <p:ph type="title"/>
          </p:nvPr>
        </p:nvSpPr>
        <p:spPr/>
        <p:txBody>
          <a:bodyPr/>
          <a:lstStyle/>
          <a:p>
            <a:r>
              <a:rPr lang="en-US" b="1"/>
              <a:t>Logs Command Options</a:t>
            </a:r>
          </a:p>
        </p:txBody>
      </p:sp>
      <p:sp>
        <p:nvSpPr>
          <p:cNvPr id="5" name="Content Placeholder 4">
            <a:extLst>
              <a:ext uri="{FF2B5EF4-FFF2-40B4-BE49-F238E27FC236}">
                <a16:creationId xmlns:a16="http://schemas.microsoft.com/office/drawing/2014/main" id="{982121FD-D9EA-95EB-3EBA-6B3E4F75ECBF}"/>
              </a:ext>
            </a:extLst>
          </p:cNvPr>
          <p:cNvSpPr>
            <a:spLocks noGrp="1"/>
          </p:cNvSpPr>
          <p:nvPr>
            <p:ph sz="half" idx="1"/>
          </p:nvPr>
        </p:nvSpPr>
        <p:spPr/>
        <p:txBody>
          <a:bodyPr/>
          <a:lstStyle/>
          <a:p>
            <a:r>
              <a:rPr lang="en-GB">
                <a:effectLst/>
              </a:rPr>
              <a:t>Use the container’s ID to inspect the logs it generated:</a:t>
            </a:r>
          </a:p>
          <a:p>
            <a:pPr marL="457200" lvl="1" indent="0">
              <a:buNone/>
            </a:pPr>
            <a:r>
              <a:rPr lang="en-GB" i="1">
                <a:effectLst/>
              </a:rPr>
              <a:t>$ docker container logs [OPTIONS] </a:t>
            </a:r>
            <a:r>
              <a:rPr lang="en-GB" i="1">
                <a:solidFill>
                  <a:srgbClr val="CF5C00"/>
                </a:solidFill>
                <a:effectLst/>
              </a:rPr>
              <a:t>&lt;</a:t>
            </a:r>
            <a:r>
              <a:rPr lang="en-GB" i="1">
                <a:effectLst/>
              </a:rPr>
              <a:t>container ID</a:t>
            </a:r>
            <a:r>
              <a:rPr lang="en-GB" i="1">
                <a:solidFill>
                  <a:srgbClr val="CF5C00"/>
                </a:solidFill>
                <a:effectLst/>
              </a:rPr>
              <a:t>&gt;</a:t>
            </a:r>
          </a:p>
        </p:txBody>
      </p:sp>
      <p:graphicFrame>
        <p:nvGraphicFramePr>
          <p:cNvPr id="3" name="Table 2">
            <a:extLst>
              <a:ext uri="{FF2B5EF4-FFF2-40B4-BE49-F238E27FC236}">
                <a16:creationId xmlns:a16="http://schemas.microsoft.com/office/drawing/2014/main" id="{BD83BD08-BEBD-641F-A200-78B46C814BF3}"/>
              </a:ext>
            </a:extLst>
          </p:cNvPr>
          <p:cNvGraphicFramePr>
            <a:graphicFrameLocks noGrp="1"/>
          </p:cNvGraphicFramePr>
          <p:nvPr>
            <p:extLst>
              <p:ext uri="{D42A27DB-BD31-4B8C-83A1-F6EECF244321}">
                <p14:modId xmlns:p14="http://schemas.microsoft.com/office/powerpoint/2010/main" val="4237161807"/>
              </p:ext>
            </p:extLst>
          </p:nvPr>
        </p:nvGraphicFramePr>
        <p:xfrm>
          <a:off x="767443" y="2487339"/>
          <a:ext cx="10172702" cy="3524796"/>
        </p:xfrm>
        <a:graphic>
          <a:graphicData uri="http://schemas.openxmlformats.org/drawingml/2006/table">
            <a:tbl>
              <a:tblPr/>
              <a:tblGrid>
                <a:gridCol w="3841481">
                  <a:extLst>
                    <a:ext uri="{9D8B030D-6E8A-4147-A177-3AD203B41FA5}">
                      <a16:colId xmlns:a16="http://schemas.microsoft.com/office/drawing/2014/main" val="3405345987"/>
                    </a:ext>
                  </a:extLst>
                </a:gridCol>
                <a:gridCol w="6331221">
                  <a:extLst>
                    <a:ext uri="{9D8B030D-6E8A-4147-A177-3AD203B41FA5}">
                      <a16:colId xmlns:a16="http://schemas.microsoft.com/office/drawing/2014/main" val="1299257462"/>
                    </a:ext>
                  </a:extLst>
                </a:gridCol>
              </a:tblGrid>
              <a:tr h="414682">
                <a:tc>
                  <a:txBody>
                    <a:bodyPr/>
                    <a:lstStyle/>
                    <a:p>
                      <a:r>
                        <a:rPr lang="en-GB" b="1">
                          <a:solidFill>
                            <a:schemeClr val="accent3">
                              <a:lumMod val="75000"/>
                            </a:schemeClr>
                          </a:solidFill>
                        </a:rPr>
                        <a:t>Command [Options]</a:t>
                      </a:r>
                    </a:p>
                  </a:txBody>
                  <a:tcPr anchor="ctr">
                    <a:lnL>
                      <a:noFill/>
                    </a:lnL>
                    <a:lnR>
                      <a:noFill/>
                    </a:lnR>
                    <a:lnT>
                      <a:noFill/>
                    </a:lnT>
                    <a:lnB>
                      <a:noFill/>
                    </a:lnB>
                  </a:tcPr>
                </a:tc>
                <a:tc>
                  <a:txBody>
                    <a:bodyPr/>
                    <a:lstStyle/>
                    <a:p>
                      <a:r>
                        <a:rPr lang="en-GB" b="1">
                          <a:solidFill>
                            <a:schemeClr val="accent3">
                              <a:lumMod val="75000"/>
                            </a:schemeClr>
                          </a:solidFill>
                        </a:rPr>
                        <a:t>Description</a:t>
                      </a:r>
                    </a:p>
                  </a:txBody>
                  <a:tcPr anchor="ctr">
                    <a:lnL>
                      <a:noFill/>
                    </a:lnL>
                    <a:lnR>
                      <a:noFill/>
                    </a:lnR>
                    <a:lnT>
                      <a:noFill/>
                    </a:lnT>
                    <a:lnB>
                      <a:noFill/>
                    </a:lnB>
                  </a:tcPr>
                </a:tc>
                <a:extLst>
                  <a:ext uri="{0D108BD9-81ED-4DB2-BD59-A6C34878D82A}">
                    <a16:rowId xmlns:a16="http://schemas.microsoft.com/office/drawing/2014/main" val="3396684603"/>
                  </a:ext>
                </a:extLst>
              </a:tr>
              <a:tr h="414682">
                <a:tc>
                  <a:txBody>
                    <a:bodyPr/>
                    <a:lstStyle/>
                    <a:p>
                      <a:r>
                        <a:rPr lang="en-GB" b="1"/>
                        <a:t>--details</a:t>
                      </a:r>
                      <a:endParaRPr lang="en-GB"/>
                    </a:p>
                  </a:txBody>
                  <a:tcPr anchor="ctr">
                    <a:lnL>
                      <a:noFill/>
                    </a:lnL>
                    <a:lnR>
                      <a:noFill/>
                    </a:lnR>
                    <a:lnT>
                      <a:noFill/>
                    </a:lnT>
                    <a:lnB>
                      <a:noFill/>
                    </a:lnB>
                  </a:tcPr>
                </a:tc>
                <a:tc>
                  <a:txBody>
                    <a:bodyPr/>
                    <a:lstStyle/>
                    <a:p>
                      <a:r>
                        <a:rPr lang="en-GB"/>
                        <a:t>Display additional details provided to logs.</a:t>
                      </a:r>
                    </a:p>
                  </a:txBody>
                  <a:tcPr anchor="ctr">
                    <a:lnL>
                      <a:noFill/>
                    </a:lnL>
                    <a:lnR>
                      <a:noFill/>
                    </a:lnR>
                    <a:lnT>
                      <a:noFill/>
                    </a:lnT>
                    <a:lnB>
                      <a:noFill/>
                    </a:lnB>
                  </a:tcPr>
                </a:tc>
                <a:extLst>
                  <a:ext uri="{0D108BD9-81ED-4DB2-BD59-A6C34878D82A}">
                    <a16:rowId xmlns:a16="http://schemas.microsoft.com/office/drawing/2014/main" val="2822777688"/>
                  </a:ext>
                </a:extLst>
              </a:tr>
              <a:tr h="414682">
                <a:tc>
                  <a:txBody>
                    <a:bodyPr/>
                    <a:lstStyle/>
                    <a:p>
                      <a:r>
                        <a:rPr lang="en-GB" b="1"/>
                        <a:t>--follow</a:t>
                      </a:r>
                      <a:r>
                        <a:rPr lang="en-GB"/>
                        <a:t>, </a:t>
                      </a:r>
                      <a:r>
                        <a:rPr lang="en-GB" b="1"/>
                        <a:t>-f</a:t>
                      </a:r>
                      <a:endParaRPr lang="en-GB"/>
                    </a:p>
                  </a:txBody>
                  <a:tcPr anchor="ctr">
                    <a:lnL>
                      <a:noFill/>
                    </a:lnL>
                    <a:lnR>
                      <a:noFill/>
                    </a:lnR>
                    <a:lnT>
                      <a:noFill/>
                    </a:lnT>
                    <a:lnB>
                      <a:noFill/>
                    </a:lnB>
                  </a:tcPr>
                </a:tc>
                <a:tc>
                  <a:txBody>
                    <a:bodyPr/>
                    <a:lstStyle/>
                    <a:p>
                      <a:r>
                        <a:rPr lang="en-GB"/>
                        <a:t>Follow log output.</a:t>
                      </a:r>
                    </a:p>
                  </a:txBody>
                  <a:tcPr anchor="ctr">
                    <a:lnL>
                      <a:noFill/>
                    </a:lnL>
                    <a:lnR>
                      <a:noFill/>
                    </a:lnR>
                    <a:lnT>
                      <a:noFill/>
                    </a:lnT>
                    <a:lnB>
                      <a:noFill/>
                    </a:lnB>
                  </a:tcPr>
                </a:tc>
                <a:extLst>
                  <a:ext uri="{0D108BD9-81ED-4DB2-BD59-A6C34878D82A}">
                    <a16:rowId xmlns:a16="http://schemas.microsoft.com/office/drawing/2014/main" val="622274123"/>
                  </a:ext>
                </a:extLst>
              </a:tr>
              <a:tr h="725693">
                <a:tc>
                  <a:txBody>
                    <a:bodyPr/>
                    <a:lstStyle/>
                    <a:p>
                      <a:r>
                        <a:rPr lang="en-GB" b="1"/>
                        <a:t>--since</a:t>
                      </a:r>
                      <a:endParaRPr lang="en-GB"/>
                    </a:p>
                  </a:txBody>
                  <a:tcPr anchor="ctr">
                    <a:lnL>
                      <a:noFill/>
                    </a:lnL>
                    <a:lnR>
                      <a:noFill/>
                    </a:lnR>
                    <a:lnT>
                      <a:noFill/>
                    </a:lnT>
                    <a:lnB>
                      <a:noFill/>
                    </a:lnB>
                  </a:tcPr>
                </a:tc>
                <a:tc>
                  <a:txBody>
                    <a:bodyPr/>
                    <a:lstStyle/>
                    <a:p>
                      <a:r>
                        <a:rPr lang="en-GB"/>
                        <a:t>Display logs since a specified timestamp (e.g. 2022-05-06T14:48:33Z) or relative (e.g. 20m).</a:t>
                      </a:r>
                    </a:p>
                  </a:txBody>
                  <a:tcPr anchor="ctr">
                    <a:lnL>
                      <a:noFill/>
                    </a:lnL>
                    <a:lnR>
                      <a:noFill/>
                    </a:lnR>
                    <a:lnT>
                      <a:noFill/>
                    </a:lnT>
                    <a:lnB>
                      <a:noFill/>
                    </a:lnB>
                  </a:tcPr>
                </a:tc>
                <a:extLst>
                  <a:ext uri="{0D108BD9-81ED-4DB2-BD59-A6C34878D82A}">
                    <a16:rowId xmlns:a16="http://schemas.microsoft.com/office/drawing/2014/main" val="3345111343"/>
                  </a:ext>
                </a:extLst>
              </a:tr>
              <a:tr h="725693">
                <a:tc>
                  <a:txBody>
                    <a:bodyPr/>
                    <a:lstStyle/>
                    <a:p>
                      <a:r>
                        <a:rPr lang="en-GB" b="1"/>
                        <a:t>--tail</a:t>
                      </a:r>
                      <a:r>
                        <a:rPr lang="en-GB"/>
                        <a:t>, </a:t>
                      </a:r>
                      <a:r>
                        <a:rPr lang="en-GB" b="1"/>
                        <a:t>-n</a:t>
                      </a:r>
                      <a:endParaRPr lang="en-GB"/>
                    </a:p>
                  </a:txBody>
                  <a:tcPr anchor="ctr">
                    <a:lnL>
                      <a:noFill/>
                    </a:lnL>
                    <a:lnR>
                      <a:noFill/>
                    </a:lnR>
                    <a:lnT>
                      <a:noFill/>
                    </a:lnT>
                    <a:lnB>
                      <a:noFill/>
                    </a:lnB>
                  </a:tcPr>
                </a:tc>
                <a:tc>
                  <a:txBody>
                    <a:bodyPr/>
                    <a:lstStyle/>
                    <a:p>
                      <a:r>
                        <a:rPr lang="en-GB"/>
                        <a:t>Specify the number of lines to show from the end of the logs.</a:t>
                      </a:r>
                    </a:p>
                  </a:txBody>
                  <a:tcPr anchor="ctr">
                    <a:lnL>
                      <a:noFill/>
                    </a:lnL>
                    <a:lnR>
                      <a:noFill/>
                    </a:lnR>
                    <a:lnT>
                      <a:noFill/>
                    </a:lnT>
                    <a:lnB>
                      <a:noFill/>
                    </a:lnB>
                  </a:tcPr>
                </a:tc>
                <a:extLst>
                  <a:ext uri="{0D108BD9-81ED-4DB2-BD59-A6C34878D82A}">
                    <a16:rowId xmlns:a16="http://schemas.microsoft.com/office/drawing/2014/main" val="3902332350"/>
                  </a:ext>
                </a:extLst>
              </a:tr>
              <a:tr h="414682">
                <a:tc>
                  <a:txBody>
                    <a:bodyPr/>
                    <a:lstStyle/>
                    <a:p>
                      <a:r>
                        <a:rPr lang="en-GB" b="1"/>
                        <a:t>--timestamps</a:t>
                      </a:r>
                      <a:r>
                        <a:rPr lang="en-GB"/>
                        <a:t>, </a:t>
                      </a:r>
                      <a:r>
                        <a:rPr lang="en-GB" b="1"/>
                        <a:t>-t</a:t>
                      </a:r>
                      <a:endParaRPr lang="en-GB"/>
                    </a:p>
                  </a:txBody>
                  <a:tcPr anchor="ctr">
                    <a:lnL>
                      <a:noFill/>
                    </a:lnL>
                    <a:lnR>
                      <a:noFill/>
                    </a:lnR>
                    <a:lnT>
                      <a:noFill/>
                    </a:lnT>
                    <a:lnB>
                      <a:noFill/>
                    </a:lnB>
                  </a:tcPr>
                </a:tc>
                <a:tc>
                  <a:txBody>
                    <a:bodyPr/>
                    <a:lstStyle/>
                    <a:p>
                      <a:r>
                        <a:rPr lang="en-GB"/>
                        <a:t>Show timestamp.</a:t>
                      </a:r>
                    </a:p>
                  </a:txBody>
                  <a:tcPr anchor="ctr">
                    <a:lnL>
                      <a:noFill/>
                    </a:lnL>
                    <a:lnR>
                      <a:noFill/>
                    </a:lnR>
                    <a:lnT>
                      <a:noFill/>
                    </a:lnT>
                    <a:lnB>
                      <a:noFill/>
                    </a:lnB>
                  </a:tcPr>
                </a:tc>
                <a:extLst>
                  <a:ext uri="{0D108BD9-81ED-4DB2-BD59-A6C34878D82A}">
                    <a16:rowId xmlns:a16="http://schemas.microsoft.com/office/drawing/2014/main" val="3596379118"/>
                  </a:ext>
                </a:extLst>
              </a:tr>
              <a:tr h="414682">
                <a:tc>
                  <a:txBody>
                    <a:bodyPr/>
                    <a:lstStyle/>
                    <a:p>
                      <a:r>
                        <a:rPr lang="en-GB" b="1"/>
                        <a:t>--until</a:t>
                      </a:r>
                      <a:endParaRPr lang="en-GB"/>
                    </a:p>
                  </a:txBody>
                  <a:tcPr anchor="ctr">
                    <a:lnL>
                      <a:noFill/>
                    </a:lnL>
                    <a:lnR>
                      <a:noFill/>
                    </a:lnR>
                    <a:lnT>
                      <a:noFill/>
                    </a:lnT>
                    <a:lnB>
                      <a:noFill/>
                    </a:lnB>
                  </a:tcPr>
                </a:tc>
                <a:tc>
                  <a:txBody>
                    <a:bodyPr/>
                    <a:lstStyle/>
                    <a:p>
                      <a:r>
                        <a:rPr lang="en-GB"/>
                        <a:t>Display logs before a specified timestamp.</a:t>
                      </a:r>
                    </a:p>
                  </a:txBody>
                  <a:tcPr anchor="ctr">
                    <a:lnL>
                      <a:noFill/>
                    </a:lnL>
                    <a:lnR>
                      <a:noFill/>
                    </a:lnR>
                    <a:lnT>
                      <a:noFill/>
                    </a:lnT>
                    <a:lnB>
                      <a:noFill/>
                    </a:lnB>
                  </a:tcPr>
                </a:tc>
                <a:extLst>
                  <a:ext uri="{0D108BD9-81ED-4DB2-BD59-A6C34878D82A}">
                    <a16:rowId xmlns:a16="http://schemas.microsoft.com/office/drawing/2014/main" val="886663243"/>
                  </a:ext>
                </a:extLst>
              </a:tr>
            </a:tbl>
          </a:graphicData>
        </a:graphic>
      </p:graphicFrame>
      <p:sp>
        <p:nvSpPr>
          <p:cNvPr id="4" name="Rectangle 1">
            <a:extLst>
              <a:ext uri="{FF2B5EF4-FFF2-40B4-BE49-F238E27FC236}">
                <a16:creationId xmlns:a16="http://schemas.microsoft.com/office/drawing/2014/main" id="{DC567979-F4A2-4D4E-E220-27909333BC83}"/>
              </a:ext>
            </a:extLst>
          </p:cNvPr>
          <p:cNvSpPr>
            <a:spLocks noChangeArrowheads="1"/>
          </p:cNvSpPr>
          <p:nvPr/>
        </p:nvSpPr>
        <p:spPr bwMode="auto">
          <a:xfrm flipV="1">
            <a:off x="571500" y="2167255"/>
            <a:ext cx="117775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076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a:t>
            </a:r>
          </a:p>
        </p:txBody>
      </p:sp>
      <p:sp>
        <p:nvSpPr>
          <p:cNvPr id="4" name="TextBox 3">
            <a:extLst>
              <a:ext uri="{FF2B5EF4-FFF2-40B4-BE49-F238E27FC236}">
                <a16:creationId xmlns:a16="http://schemas.microsoft.com/office/drawing/2014/main" id="{746D9620-DFA0-C428-838D-5A11ECE9224E}"/>
              </a:ext>
            </a:extLst>
          </p:cNvPr>
          <p:cNvSpPr txBox="1"/>
          <p:nvPr/>
        </p:nvSpPr>
        <p:spPr>
          <a:xfrm>
            <a:off x="1484976" y="3226665"/>
            <a:ext cx="30226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/var/lib/docker</a:t>
            </a:r>
            <a:endParaRPr lang="en-US" sz="1600"/>
          </a:p>
        </p:txBody>
      </p:sp>
      <p:sp>
        <p:nvSpPr>
          <p:cNvPr id="10" name="TextBox 9">
            <a:extLst>
              <a:ext uri="{FF2B5EF4-FFF2-40B4-BE49-F238E27FC236}">
                <a16:creationId xmlns:a16="http://schemas.microsoft.com/office/drawing/2014/main" id="{61C35968-4C2D-19FA-EC4C-CFC2B6DC89B2}"/>
              </a:ext>
            </a:extLst>
          </p:cNvPr>
          <p:cNvSpPr txBox="1"/>
          <p:nvPr/>
        </p:nvSpPr>
        <p:spPr>
          <a:xfrm>
            <a:off x="3007360" y="3217951"/>
            <a:ext cx="55245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US" sz="1600"/>
          </a:p>
        </p:txBody>
      </p:sp>
      <p:grpSp>
        <p:nvGrpSpPr>
          <p:cNvPr id="13" name="Group 12">
            <a:extLst>
              <a:ext uri="{FF2B5EF4-FFF2-40B4-BE49-F238E27FC236}">
                <a16:creationId xmlns:a16="http://schemas.microsoft.com/office/drawing/2014/main" id="{F64DCA12-2FD9-4A2F-89D0-65E7751F2264}"/>
              </a:ext>
            </a:extLst>
          </p:cNvPr>
          <p:cNvGrpSpPr/>
          <p:nvPr/>
        </p:nvGrpSpPr>
        <p:grpSpPr>
          <a:xfrm>
            <a:off x="1317828" y="3480128"/>
            <a:ext cx="2064774" cy="479251"/>
            <a:chOff x="1317828" y="3480128"/>
            <a:chExt cx="2064774" cy="479251"/>
          </a:xfrm>
        </p:grpSpPr>
        <p:sp>
          <p:nvSpPr>
            <p:cNvPr id="11" name="Left Brace 10">
              <a:extLst>
                <a:ext uri="{FF2B5EF4-FFF2-40B4-BE49-F238E27FC236}">
                  <a16:creationId xmlns:a16="http://schemas.microsoft.com/office/drawing/2014/main" id="{2391C6EF-03DA-4E80-8974-AF5C391E516F}"/>
                </a:ext>
              </a:extLst>
            </p:cNvPr>
            <p:cNvSpPr/>
            <p:nvPr/>
          </p:nvSpPr>
          <p:spPr>
            <a:xfrm rot="16200000">
              <a:off x="2152519" y="2812586"/>
              <a:ext cx="187302" cy="15223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BE812C-CADA-2910-14DC-1287F83C5B90}"/>
                </a:ext>
              </a:extLst>
            </p:cNvPr>
            <p:cNvSpPr txBox="1"/>
            <p:nvPr/>
          </p:nvSpPr>
          <p:spPr>
            <a:xfrm>
              <a:off x="1317828" y="3699374"/>
              <a:ext cx="2064774" cy="260005"/>
            </a:xfrm>
            <a:prstGeom prst="rect">
              <a:avLst/>
            </a:prstGeom>
            <a:noFill/>
          </p:spPr>
          <p:txBody>
            <a:bodyPr wrap="square" lIns="0" tIns="0" rIns="90000" bIns="0" rtlCol="0">
              <a:noAutofit/>
            </a:bodyPr>
            <a:lstStyle/>
            <a:p>
              <a:pPr algn="ctr">
                <a:lnSpc>
                  <a:spcPct val="90000"/>
                </a:lnSpc>
                <a:buClr>
                  <a:schemeClr val="tx2"/>
                </a:buClr>
                <a:buSzPct val="120000"/>
              </a:pPr>
              <a:r>
                <a:rPr lang="en-GB" sz="1400">
                  <a:effectLst/>
                  <a:latin typeface="Monaco" pitchFamily="2" charset="77"/>
                </a:rPr>
                <a:t>Docker Root Dir:</a:t>
              </a:r>
            </a:p>
          </p:txBody>
        </p:sp>
      </p:grpSp>
    </p:spTree>
    <p:extLst>
      <p:ext uri="{BB962C8B-B14F-4D97-AF65-F5344CB8AC3E}">
        <p14:creationId xmlns:p14="http://schemas.microsoft.com/office/powerpoint/2010/main" val="7555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/var/lib/docker/containers/&lt;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GB" sz="1600">
              <a:solidFill>
                <a:schemeClr val="bg1">
                  <a:lumMod val="50000"/>
                </a:schemeClr>
              </a:solidFill>
              <a:effectLst/>
            </a:endParaRPr>
          </a:p>
          <a:p>
            <a:pPr marL="0" indent="0">
              <a:buNone/>
            </a:pPr>
            <a:endParaRPr lang="en-US"/>
          </a:p>
        </p:txBody>
      </p:sp>
      <p:pic>
        <p:nvPicPr>
          <p:cNvPr id="5" name="Picture 4" descr="A picture containing text, screenshot, font&#10;&#10;Description automatically generated">
            <a:extLst>
              <a:ext uri="{FF2B5EF4-FFF2-40B4-BE49-F238E27FC236}">
                <a16:creationId xmlns:a16="http://schemas.microsoft.com/office/drawing/2014/main" id="{1DF02755-D50E-F456-0B67-2A152447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3746500"/>
            <a:ext cx="10871200" cy="2540000"/>
          </a:xfrm>
          <a:prstGeom prst="rect">
            <a:avLst/>
          </a:prstGeom>
        </p:spPr>
      </p:pic>
      <p:sp>
        <p:nvSpPr>
          <p:cNvPr id="6" name="Rectangle 5">
            <a:extLst>
              <a:ext uri="{FF2B5EF4-FFF2-40B4-BE49-F238E27FC236}">
                <a16:creationId xmlns:a16="http://schemas.microsoft.com/office/drawing/2014/main" id="{F916FF74-AFB7-DAE5-543E-5F5630588CD1}"/>
              </a:ext>
            </a:extLst>
          </p:cNvPr>
          <p:cNvSpPr/>
          <p:nvPr/>
        </p:nvSpPr>
        <p:spPr>
          <a:xfrm>
            <a:off x="2912012" y="3750506"/>
            <a:ext cx="1561514"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7" name="Rectangle 6">
            <a:extLst>
              <a:ext uri="{FF2B5EF4-FFF2-40B4-BE49-F238E27FC236}">
                <a16:creationId xmlns:a16="http://schemas.microsoft.com/office/drawing/2014/main" id="{40568234-F39E-9BC0-5D33-83D5181520CD}"/>
              </a:ext>
            </a:extLst>
          </p:cNvPr>
          <p:cNvSpPr/>
          <p:nvPr/>
        </p:nvSpPr>
        <p:spPr>
          <a:xfrm>
            <a:off x="2912012" y="4493749"/>
            <a:ext cx="4389120"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8" name="Rectangle 7">
            <a:extLst>
              <a:ext uri="{FF2B5EF4-FFF2-40B4-BE49-F238E27FC236}">
                <a16:creationId xmlns:a16="http://schemas.microsoft.com/office/drawing/2014/main" id="{E39FF058-BA38-7102-B1F2-6596223F1C85}"/>
              </a:ext>
            </a:extLst>
          </p:cNvPr>
          <p:cNvSpPr/>
          <p:nvPr/>
        </p:nvSpPr>
        <p:spPr>
          <a:xfrm>
            <a:off x="1035830" y="4643366"/>
            <a:ext cx="2059061"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Rectangle 8">
            <a:extLst>
              <a:ext uri="{FF2B5EF4-FFF2-40B4-BE49-F238E27FC236}">
                <a16:creationId xmlns:a16="http://schemas.microsoft.com/office/drawing/2014/main" id="{A450BA43-45C9-7A15-E354-05B2624B7E52}"/>
              </a:ext>
            </a:extLst>
          </p:cNvPr>
          <p:cNvSpPr/>
          <p:nvPr/>
        </p:nvSpPr>
        <p:spPr>
          <a:xfrm>
            <a:off x="763368" y="5394592"/>
            <a:ext cx="10871200" cy="4012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Tree>
    <p:extLst>
      <p:ext uri="{BB962C8B-B14F-4D97-AF65-F5344CB8AC3E}">
        <p14:creationId xmlns:p14="http://schemas.microsoft.com/office/powerpoint/2010/main" val="25508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Build Process</a:t>
            </a:r>
          </a:p>
        </p:txBody>
      </p:sp>
    </p:spTree>
    <p:extLst>
      <p:ext uri="{BB962C8B-B14F-4D97-AF65-F5344CB8AC3E}">
        <p14:creationId xmlns:p14="http://schemas.microsoft.com/office/powerpoint/2010/main" val="1657443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92FF-0250-0E68-177A-ABE3C755B0C6}"/>
              </a:ext>
            </a:extLst>
          </p:cNvPr>
          <p:cNvSpPr>
            <a:spLocks noGrp="1"/>
          </p:cNvSpPr>
          <p:nvPr>
            <p:ph type="title"/>
          </p:nvPr>
        </p:nvSpPr>
        <p:spPr/>
        <p:txBody>
          <a:bodyPr/>
          <a:lstStyle/>
          <a:p>
            <a:r>
              <a:rPr lang="en-US" b="1"/>
              <a:t>Container Image Build Process</a:t>
            </a:r>
          </a:p>
        </p:txBody>
      </p:sp>
      <p:sp>
        <p:nvSpPr>
          <p:cNvPr id="3" name="Content Placeholder 2">
            <a:extLst>
              <a:ext uri="{FF2B5EF4-FFF2-40B4-BE49-F238E27FC236}">
                <a16:creationId xmlns:a16="http://schemas.microsoft.com/office/drawing/2014/main" id="{265F42DB-A200-7E6A-8E65-398917D91656}"/>
              </a:ext>
            </a:extLst>
          </p:cNvPr>
          <p:cNvSpPr>
            <a:spLocks noGrp="1"/>
          </p:cNvSpPr>
          <p:nvPr>
            <p:ph sz="half" idx="1"/>
          </p:nvPr>
        </p:nvSpPr>
        <p:spPr/>
        <p:txBody>
          <a:bodyPr/>
          <a:lstStyle/>
          <a:p>
            <a:pPr marL="0" indent="0">
              <a:buNone/>
            </a:pPr>
            <a:r>
              <a:rPr lang="en-GB"/>
              <a:t>To build the container image, we’ll use a </a:t>
            </a:r>
            <a:r>
              <a:rPr lang="en-GB" err="1"/>
              <a:t>Dockerfile</a:t>
            </a:r>
            <a:r>
              <a:rPr lang="en-GB"/>
              <a:t>. A </a:t>
            </a:r>
            <a:r>
              <a:rPr lang="en-GB" err="1"/>
              <a:t>Dockerfile</a:t>
            </a:r>
            <a:r>
              <a:rPr lang="en-GB"/>
              <a:t> is simply a text-based file with no file extension that contains a script of instructions. Docker uses this script to build a container image.</a:t>
            </a:r>
          </a:p>
          <a:p>
            <a:pPr marL="0" indent="0">
              <a:buNone/>
            </a:pPr>
            <a:endParaRPr lang="en-GB"/>
          </a:p>
          <a:p>
            <a:r>
              <a:rPr lang="en-GB">
                <a:effectLst/>
              </a:rPr>
              <a:t>Images are built out of read-only layers.</a:t>
            </a:r>
          </a:p>
          <a:p>
            <a:r>
              <a:rPr lang="en-GB" err="1">
                <a:effectLst/>
              </a:rPr>
              <a:t>Dockerfiles</a:t>
            </a:r>
            <a:r>
              <a:rPr lang="en-GB">
                <a:effectLst/>
              </a:rPr>
              <a:t> specify image layer contents.</a:t>
            </a:r>
          </a:p>
          <a:p>
            <a:r>
              <a:rPr lang="en-GB">
                <a:effectLst/>
              </a:rPr>
              <a:t>Key </a:t>
            </a:r>
            <a:r>
              <a:rPr lang="en-GB" err="1">
                <a:effectLst/>
              </a:rPr>
              <a:t>Dockerfile</a:t>
            </a:r>
            <a:r>
              <a:rPr lang="en-GB">
                <a:effectLst/>
              </a:rPr>
              <a:t> commands:</a:t>
            </a:r>
            <a:r>
              <a:rPr lang="en-GB">
                <a:solidFill>
                  <a:schemeClr val="accent6">
                    <a:lumMod val="75000"/>
                  </a:schemeClr>
                </a:solidFill>
                <a:effectLst/>
              </a:rPr>
              <a:t> FROM, RUN, COPY </a:t>
            </a:r>
            <a:r>
              <a:rPr lang="en-GB">
                <a:effectLst/>
              </a:rPr>
              <a:t>and</a:t>
            </a:r>
            <a:r>
              <a:rPr lang="en-GB">
                <a:solidFill>
                  <a:schemeClr val="accent6">
                    <a:lumMod val="75000"/>
                  </a:schemeClr>
                </a:solidFill>
                <a:effectLst/>
              </a:rPr>
              <a:t> ENTRYPOINT</a:t>
            </a:r>
          </a:p>
        </p:txBody>
      </p:sp>
      <p:cxnSp>
        <p:nvCxnSpPr>
          <p:cNvPr id="22" name="Straight Arrow Connector 21">
            <a:extLst>
              <a:ext uri="{FF2B5EF4-FFF2-40B4-BE49-F238E27FC236}">
                <a16:creationId xmlns:a16="http://schemas.microsoft.com/office/drawing/2014/main" id="{021C330A-2233-98F9-7575-469F83F8E194}"/>
              </a:ext>
            </a:extLst>
          </p:cNvPr>
          <p:cNvCxnSpPr/>
          <p:nvPr/>
        </p:nvCxnSpPr>
        <p:spPr>
          <a:xfrm>
            <a:off x="6811983" y="5089443"/>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9B205404-C18B-8AE6-2A11-ABBB9A0E11C3}"/>
              </a:ext>
            </a:extLst>
          </p:cNvPr>
          <p:cNvSpPr/>
          <p:nvPr/>
        </p:nvSpPr>
        <p:spPr>
          <a:xfrm>
            <a:off x="2032165"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8" name="Rounded Rectangle 17">
            <a:extLst>
              <a:ext uri="{FF2B5EF4-FFF2-40B4-BE49-F238E27FC236}">
                <a16:creationId xmlns:a16="http://schemas.microsoft.com/office/drawing/2014/main" id="{262678B2-6AEE-ADD7-8627-97B072DA5AC7}"/>
              </a:ext>
            </a:extLst>
          </p:cNvPr>
          <p:cNvSpPr/>
          <p:nvPr/>
        </p:nvSpPr>
        <p:spPr>
          <a:xfrm>
            <a:off x="501287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9" name="Rounded Rectangle 18">
            <a:extLst>
              <a:ext uri="{FF2B5EF4-FFF2-40B4-BE49-F238E27FC236}">
                <a16:creationId xmlns:a16="http://schemas.microsoft.com/office/drawing/2014/main" id="{390F347E-D0C7-61E0-B3B2-17CC41D8F9EC}"/>
              </a:ext>
            </a:extLst>
          </p:cNvPr>
          <p:cNvSpPr/>
          <p:nvPr/>
        </p:nvSpPr>
        <p:spPr>
          <a:xfrm>
            <a:off x="798368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cxnSp>
        <p:nvCxnSpPr>
          <p:cNvPr id="21" name="Straight Arrow Connector 20">
            <a:extLst>
              <a:ext uri="{FF2B5EF4-FFF2-40B4-BE49-F238E27FC236}">
                <a16:creationId xmlns:a16="http://schemas.microsoft.com/office/drawing/2014/main" id="{541FDEF5-1608-DACA-6EFA-BA0739415C12}"/>
              </a:ext>
            </a:extLst>
          </p:cNvPr>
          <p:cNvCxnSpPr>
            <a:stCxn id="17" idx="3"/>
            <a:endCxn id="18" idx="1"/>
          </p:cNvCxnSpPr>
          <p:nvPr/>
        </p:nvCxnSpPr>
        <p:spPr>
          <a:xfrm>
            <a:off x="3841173" y="5125069"/>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496B07-799F-AB7B-6D0A-8C632C3D9E84}"/>
              </a:ext>
            </a:extLst>
          </p:cNvPr>
          <p:cNvSpPr txBox="1"/>
          <p:nvPr/>
        </p:nvSpPr>
        <p:spPr>
          <a:xfrm>
            <a:off x="3969822" y="4758913"/>
            <a:ext cx="1043049" cy="281045"/>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BUILD</a:t>
            </a:r>
          </a:p>
        </p:txBody>
      </p:sp>
      <p:sp>
        <p:nvSpPr>
          <p:cNvPr id="24" name="TextBox 23">
            <a:extLst>
              <a:ext uri="{FF2B5EF4-FFF2-40B4-BE49-F238E27FC236}">
                <a16:creationId xmlns:a16="http://schemas.microsoft.com/office/drawing/2014/main" id="{8CF46268-621D-AA18-FA05-96CD49058DFD}"/>
              </a:ext>
            </a:extLst>
          </p:cNvPr>
          <p:cNvSpPr txBox="1"/>
          <p:nvPr/>
        </p:nvSpPr>
        <p:spPr>
          <a:xfrm>
            <a:off x="6881255" y="4758913"/>
            <a:ext cx="1043049" cy="281042"/>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RUN</a:t>
            </a:r>
          </a:p>
        </p:txBody>
      </p:sp>
      <p:pic>
        <p:nvPicPr>
          <p:cNvPr id="12" name="Graphic 11" descr="Document outline">
            <a:extLst>
              <a:ext uri="{FF2B5EF4-FFF2-40B4-BE49-F238E27FC236}">
                <a16:creationId xmlns:a16="http://schemas.microsoft.com/office/drawing/2014/main" id="{807AB816-08AA-FDDB-0E43-5D0FF3F9C7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4417" y="4667869"/>
            <a:ext cx="914400" cy="914400"/>
          </a:xfrm>
          <a:prstGeom prst="rect">
            <a:avLst/>
          </a:prstGeom>
        </p:spPr>
      </p:pic>
      <p:pic>
        <p:nvPicPr>
          <p:cNvPr id="14" name="Graphic 13" descr="Camera outline">
            <a:extLst>
              <a:ext uri="{FF2B5EF4-FFF2-40B4-BE49-F238E27FC236}">
                <a16:creationId xmlns:a16="http://schemas.microsoft.com/office/drawing/2014/main" id="{40561A2B-9541-5AD7-7EAA-3197A899C4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7" y="4632243"/>
            <a:ext cx="914400" cy="914400"/>
          </a:xfrm>
          <a:prstGeom prst="rect">
            <a:avLst/>
          </a:prstGeom>
        </p:spPr>
      </p:pic>
      <p:pic>
        <p:nvPicPr>
          <p:cNvPr id="16" name="Graphic 15" descr="Box outline">
            <a:extLst>
              <a:ext uri="{FF2B5EF4-FFF2-40B4-BE49-F238E27FC236}">
                <a16:creationId xmlns:a16="http://schemas.microsoft.com/office/drawing/2014/main" id="{48E73CB6-2BA7-AC48-F08A-8EE2BE84D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02336" y="4667869"/>
            <a:ext cx="1171698" cy="914400"/>
          </a:xfrm>
          <a:prstGeom prst="rect">
            <a:avLst/>
          </a:prstGeom>
        </p:spPr>
      </p:pic>
      <p:sp>
        <p:nvSpPr>
          <p:cNvPr id="25" name="TextBox 24">
            <a:extLst>
              <a:ext uri="{FF2B5EF4-FFF2-40B4-BE49-F238E27FC236}">
                <a16:creationId xmlns:a16="http://schemas.microsoft.com/office/drawing/2014/main" id="{8E744156-A1C7-B69D-998C-8F4B7941925A}"/>
              </a:ext>
            </a:extLst>
          </p:cNvPr>
          <p:cNvSpPr txBox="1"/>
          <p:nvPr/>
        </p:nvSpPr>
        <p:spPr>
          <a:xfrm>
            <a:off x="1913412" y="5728483"/>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File</a:t>
            </a:r>
          </a:p>
        </p:txBody>
      </p:sp>
      <p:sp>
        <p:nvSpPr>
          <p:cNvPr id="26" name="TextBox 25">
            <a:extLst>
              <a:ext uri="{FF2B5EF4-FFF2-40B4-BE49-F238E27FC236}">
                <a16:creationId xmlns:a16="http://schemas.microsoft.com/office/drawing/2014/main" id="{CDC0BF3F-1EC8-366C-44C5-4821E3CC7D16}"/>
              </a:ext>
            </a:extLst>
          </p:cNvPr>
          <p:cNvSpPr txBox="1"/>
          <p:nvPr/>
        </p:nvSpPr>
        <p:spPr>
          <a:xfrm>
            <a:off x="7497782" y="5728482"/>
            <a:ext cx="2780806"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Container</a:t>
            </a:r>
          </a:p>
        </p:txBody>
      </p:sp>
      <p:sp>
        <p:nvSpPr>
          <p:cNvPr id="27" name="TextBox 26">
            <a:extLst>
              <a:ext uri="{FF2B5EF4-FFF2-40B4-BE49-F238E27FC236}">
                <a16:creationId xmlns:a16="http://schemas.microsoft.com/office/drawing/2014/main" id="{A39259F3-44FA-CB82-BBF0-1468F888F92B}"/>
              </a:ext>
            </a:extLst>
          </p:cNvPr>
          <p:cNvSpPr txBox="1"/>
          <p:nvPr/>
        </p:nvSpPr>
        <p:spPr>
          <a:xfrm>
            <a:off x="4889170" y="5728482"/>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Image</a:t>
            </a:r>
          </a:p>
        </p:txBody>
      </p:sp>
    </p:spTree>
    <p:extLst>
      <p:ext uri="{BB962C8B-B14F-4D97-AF65-F5344CB8AC3E}">
        <p14:creationId xmlns:p14="http://schemas.microsoft.com/office/powerpoint/2010/main" val="291939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7FBF-A18B-D986-DCE0-BF88165C496B}"/>
              </a:ext>
            </a:extLst>
          </p:cNvPr>
          <p:cNvSpPr>
            <a:spLocks noGrp="1"/>
          </p:cNvSpPr>
          <p:nvPr>
            <p:ph type="title"/>
          </p:nvPr>
        </p:nvSpPr>
        <p:spPr/>
        <p:txBody>
          <a:bodyPr>
            <a:normAutofit/>
          </a:bodyPr>
          <a:lstStyle/>
          <a:p>
            <a:r>
              <a:rPr lang="en-GB" b="1">
                <a:effectLst/>
              </a:rPr>
              <a:t>Build Cache</a:t>
            </a:r>
            <a:endParaRPr lang="en-US" b="1"/>
          </a:p>
        </p:txBody>
      </p:sp>
      <p:sp>
        <p:nvSpPr>
          <p:cNvPr id="27" name="TextBox 26">
            <a:extLst>
              <a:ext uri="{FF2B5EF4-FFF2-40B4-BE49-F238E27FC236}">
                <a16:creationId xmlns:a16="http://schemas.microsoft.com/office/drawing/2014/main" id="{270859D6-8213-E296-B9C2-27ECE4CFF326}"/>
              </a:ext>
            </a:extLst>
          </p:cNvPr>
          <p:cNvSpPr txBox="1"/>
          <p:nvPr/>
        </p:nvSpPr>
        <p:spPr>
          <a:xfrm>
            <a:off x="1867780" y="3901018"/>
            <a:ext cx="587665" cy="270467"/>
          </a:xfrm>
          <a:prstGeom prst="rect">
            <a:avLst/>
          </a:prstGeom>
          <a:noFill/>
        </p:spPr>
        <p:txBody>
          <a:bodyPr wrap="square" lIns="0" tIns="0" rIns="90000" bIns="0" rtlCol="0">
            <a:noAutofit/>
          </a:bodyPr>
          <a:lstStyle/>
          <a:p>
            <a:pPr algn="l">
              <a:lnSpc>
                <a:spcPct val="90000"/>
              </a:lnSpc>
              <a:buClr>
                <a:schemeClr val="tx2"/>
              </a:buClr>
              <a:buSzPct val="120000"/>
            </a:pPr>
            <a:r>
              <a:rPr lang="en-US" sz="2000"/>
              <a:t>yes</a:t>
            </a:r>
          </a:p>
        </p:txBody>
      </p:sp>
      <p:sp>
        <p:nvSpPr>
          <p:cNvPr id="7" name="Rounded Rectangle 6">
            <a:extLst>
              <a:ext uri="{FF2B5EF4-FFF2-40B4-BE49-F238E27FC236}">
                <a16:creationId xmlns:a16="http://schemas.microsoft.com/office/drawing/2014/main" id="{F3F020AF-B1F6-4942-B4EF-586C4D34EDF7}"/>
              </a:ext>
            </a:extLst>
          </p:cNvPr>
          <p:cNvSpPr/>
          <p:nvPr/>
        </p:nvSpPr>
        <p:spPr>
          <a:xfrm>
            <a:off x="1699141" y="1519302"/>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Read </a:t>
            </a:r>
            <a:r>
              <a:rPr lang="en-US" err="1">
                <a:solidFill>
                  <a:sysClr val="windowText" lastClr="000000"/>
                </a:solidFill>
              </a:rPr>
              <a:t>Dockerfile</a:t>
            </a:r>
            <a:r>
              <a:rPr lang="en-US">
                <a:solidFill>
                  <a:sysClr val="windowText" lastClr="000000"/>
                </a:solidFill>
              </a:rPr>
              <a:t> Instruction</a:t>
            </a:r>
          </a:p>
        </p:txBody>
      </p:sp>
      <p:sp>
        <p:nvSpPr>
          <p:cNvPr id="12" name="Rounded Rectangle 11">
            <a:extLst>
              <a:ext uri="{FF2B5EF4-FFF2-40B4-BE49-F238E27FC236}">
                <a16:creationId xmlns:a16="http://schemas.microsoft.com/office/drawing/2014/main" id="{377B935A-8064-41FE-BF32-67052F6E18A3}"/>
              </a:ext>
            </a:extLst>
          </p:cNvPr>
          <p:cNvSpPr/>
          <p:nvPr/>
        </p:nvSpPr>
        <p:spPr>
          <a:xfrm>
            <a:off x="1111476"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Reuse</a:t>
            </a:r>
          </a:p>
        </p:txBody>
      </p:sp>
      <p:sp>
        <p:nvSpPr>
          <p:cNvPr id="13" name="Rounded Rectangle 12">
            <a:extLst>
              <a:ext uri="{FF2B5EF4-FFF2-40B4-BE49-F238E27FC236}">
                <a16:creationId xmlns:a16="http://schemas.microsoft.com/office/drawing/2014/main" id="{4D49E050-600C-9B14-F35B-57382AF6B207}"/>
              </a:ext>
            </a:extLst>
          </p:cNvPr>
          <p:cNvSpPr/>
          <p:nvPr/>
        </p:nvSpPr>
        <p:spPr>
          <a:xfrm>
            <a:off x="1699141" y="5501235"/>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Save image layer</a:t>
            </a:r>
          </a:p>
        </p:txBody>
      </p:sp>
      <p:sp>
        <p:nvSpPr>
          <p:cNvPr id="14" name="Rounded Rectangle 13">
            <a:extLst>
              <a:ext uri="{FF2B5EF4-FFF2-40B4-BE49-F238E27FC236}">
                <a16:creationId xmlns:a16="http://schemas.microsoft.com/office/drawing/2014/main" id="{88CF6957-B052-D6D6-F4B3-5B15449C3B13}"/>
              </a:ext>
            </a:extLst>
          </p:cNvPr>
          <p:cNvSpPr/>
          <p:nvPr/>
        </p:nvSpPr>
        <p:spPr>
          <a:xfrm>
            <a:off x="3451492"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Build</a:t>
            </a:r>
          </a:p>
        </p:txBody>
      </p:sp>
      <p:sp>
        <p:nvSpPr>
          <p:cNvPr id="15" name="Diamond 14">
            <a:extLst>
              <a:ext uri="{FF2B5EF4-FFF2-40B4-BE49-F238E27FC236}">
                <a16:creationId xmlns:a16="http://schemas.microsoft.com/office/drawing/2014/main" id="{0E3DF7DB-DC5F-C572-6D81-7A2E2AC12BAA}"/>
              </a:ext>
            </a:extLst>
          </p:cNvPr>
          <p:cNvSpPr/>
          <p:nvPr/>
        </p:nvSpPr>
        <p:spPr>
          <a:xfrm>
            <a:off x="1861186" y="2520031"/>
            <a:ext cx="1863526" cy="1371176"/>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endParaRPr lang="en-US" sz="1600">
              <a:solidFill>
                <a:schemeClr val="tx1"/>
              </a:solidFill>
            </a:endParaRPr>
          </a:p>
        </p:txBody>
      </p:sp>
      <p:sp>
        <p:nvSpPr>
          <p:cNvPr id="16" name="TextBox 15">
            <a:extLst>
              <a:ext uri="{FF2B5EF4-FFF2-40B4-BE49-F238E27FC236}">
                <a16:creationId xmlns:a16="http://schemas.microsoft.com/office/drawing/2014/main" id="{BFA64FB8-0E73-BFFF-1012-74851484F387}"/>
              </a:ext>
            </a:extLst>
          </p:cNvPr>
          <p:cNvSpPr txBox="1"/>
          <p:nvPr/>
        </p:nvSpPr>
        <p:spPr>
          <a:xfrm>
            <a:off x="2231577" y="2864014"/>
            <a:ext cx="1238491" cy="847846"/>
          </a:xfrm>
          <a:prstGeom prst="rect">
            <a:avLst/>
          </a:prstGeom>
          <a:noFill/>
        </p:spPr>
        <p:txBody>
          <a:bodyPr wrap="square" lIns="0" tIns="0" rIns="90000" bIns="0" rtlCol="0">
            <a:noAutofit/>
          </a:bodyPr>
          <a:lstStyle/>
          <a:p>
            <a:pPr algn="ctr">
              <a:lnSpc>
                <a:spcPct val="90000"/>
              </a:lnSpc>
            </a:pPr>
            <a:r>
              <a:rPr lang="en-US" sz="1600">
                <a:solidFill>
                  <a:schemeClr val="tx1"/>
                </a:solidFill>
              </a:rPr>
              <a:t>Is layer available in cache?</a:t>
            </a:r>
          </a:p>
        </p:txBody>
      </p:sp>
      <p:cxnSp>
        <p:nvCxnSpPr>
          <p:cNvPr id="18" name="Straight Arrow Connector 17">
            <a:extLst>
              <a:ext uri="{FF2B5EF4-FFF2-40B4-BE49-F238E27FC236}">
                <a16:creationId xmlns:a16="http://schemas.microsoft.com/office/drawing/2014/main" id="{6B8C4BEB-F8BA-88C5-A646-09538131B039}"/>
              </a:ext>
            </a:extLst>
          </p:cNvPr>
          <p:cNvCxnSpPr>
            <a:stCxn id="7" idx="2"/>
            <a:endCxn id="15" idx="0"/>
          </p:cNvCxnSpPr>
          <p:nvPr/>
        </p:nvCxnSpPr>
        <p:spPr>
          <a:xfrm>
            <a:off x="2792949" y="2281302"/>
            <a:ext cx="0" cy="238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B7C162-4113-E351-4F1A-F072F5B0A6EA}"/>
              </a:ext>
            </a:extLst>
          </p:cNvPr>
          <p:cNvCxnSpPr>
            <a:stCxn id="15" idx="2"/>
          </p:cNvCxnSpPr>
          <p:nvPr/>
        </p:nvCxnSpPr>
        <p:spPr>
          <a:xfrm flipH="1">
            <a:off x="1861186" y="3891207"/>
            <a:ext cx="931763"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691F4C-0212-28E8-E748-0F9E4637718F}"/>
              </a:ext>
            </a:extLst>
          </p:cNvPr>
          <p:cNvCxnSpPr>
            <a:stCxn id="15" idx="2"/>
          </p:cNvCxnSpPr>
          <p:nvPr/>
        </p:nvCxnSpPr>
        <p:spPr>
          <a:xfrm>
            <a:off x="2792949" y="3891207"/>
            <a:ext cx="1093807"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CB1A66-267D-E186-DE4C-531D1BFCFF93}"/>
              </a:ext>
            </a:extLst>
          </p:cNvPr>
          <p:cNvCxnSpPr>
            <a:endCxn id="13" idx="0"/>
          </p:cNvCxnSpPr>
          <p:nvPr/>
        </p:nvCxnSpPr>
        <p:spPr>
          <a:xfrm>
            <a:off x="1861186" y="4843285"/>
            <a:ext cx="931763"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E7D170-3EDB-FACA-62C5-9C1B75D6F3AA}"/>
              </a:ext>
            </a:extLst>
          </p:cNvPr>
          <p:cNvCxnSpPr>
            <a:endCxn id="13" idx="0"/>
          </p:cNvCxnSpPr>
          <p:nvPr/>
        </p:nvCxnSpPr>
        <p:spPr>
          <a:xfrm flipH="1">
            <a:off x="2792949" y="4843285"/>
            <a:ext cx="1093807"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8D7DBA-6243-738D-5E9F-75A84E674C09}"/>
              </a:ext>
            </a:extLst>
          </p:cNvPr>
          <p:cNvSpPr txBox="1"/>
          <p:nvPr/>
        </p:nvSpPr>
        <p:spPr>
          <a:xfrm>
            <a:off x="3299091" y="3890287"/>
            <a:ext cx="587665" cy="360534"/>
          </a:xfrm>
          <a:prstGeom prst="rect">
            <a:avLst/>
          </a:prstGeom>
          <a:noFill/>
        </p:spPr>
        <p:txBody>
          <a:bodyPr wrap="square" lIns="0" tIns="0" rIns="90000" bIns="0" rtlCol="0">
            <a:noAutofit/>
          </a:bodyPr>
          <a:lstStyle/>
          <a:p>
            <a:pPr algn="l">
              <a:lnSpc>
                <a:spcPct val="90000"/>
              </a:lnSpc>
              <a:buClr>
                <a:schemeClr val="tx2"/>
              </a:buClr>
              <a:buSzPct val="120000"/>
            </a:pPr>
            <a:r>
              <a:rPr lang="en-US" sz="2000"/>
              <a:t>no</a:t>
            </a:r>
          </a:p>
        </p:txBody>
      </p:sp>
      <p:sp>
        <p:nvSpPr>
          <p:cNvPr id="34" name="Content Placeholder 2">
            <a:extLst>
              <a:ext uri="{FF2B5EF4-FFF2-40B4-BE49-F238E27FC236}">
                <a16:creationId xmlns:a16="http://schemas.microsoft.com/office/drawing/2014/main" id="{887DB07B-DA34-B33A-FF4D-8EE6EB3A7494}"/>
              </a:ext>
            </a:extLst>
          </p:cNvPr>
          <p:cNvSpPr>
            <a:spLocks noGrp="1"/>
          </p:cNvSpPr>
          <p:nvPr>
            <p:ph sz="half" idx="1"/>
          </p:nvPr>
        </p:nvSpPr>
        <p:spPr>
          <a:xfrm>
            <a:off x="4907972" y="1524000"/>
            <a:ext cx="6912319" cy="4762500"/>
          </a:xfrm>
        </p:spPr>
        <p:txBody>
          <a:bodyPr>
            <a:normAutofit lnSpcReduction="10000"/>
          </a:bodyPr>
          <a:lstStyle/>
          <a:p>
            <a:r>
              <a:rPr lang="en-GB"/>
              <a:t>Docker will cache the results of the first build of a </a:t>
            </a:r>
            <a:r>
              <a:rPr lang="en-GB" err="1"/>
              <a:t>Dockerfile</a:t>
            </a:r>
            <a:r>
              <a:rPr lang="en-GB"/>
              <a:t>, allowing subsequent builds to be much faster</a:t>
            </a:r>
            <a:endParaRPr lang="en-GB">
              <a:effectLst/>
            </a:endParaRPr>
          </a:p>
          <a:p>
            <a:r>
              <a:rPr lang="en-GB">
                <a:effectLst/>
              </a:rPr>
              <a:t>Cached build steps will be used until a change in the </a:t>
            </a:r>
            <a:r>
              <a:rPr lang="en-GB" err="1">
                <a:effectLst/>
              </a:rPr>
              <a:t>Dockerfile</a:t>
            </a:r>
            <a:r>
              <a:rPr lang="en-GB">
                <a:effectLst/>
              </a:rPr>
              <a:t> is found by the builder.</a:t>
            </a:r>
            <a:endParaRPr lang="en-GB" sz="2000">
              <a:effectLst/>
            </a:endParaRPr>
          </a:p>
          <a:p>
            <a:r>
              <a:rPr lang="en-GB" sz="2000">
                <a:effectLst/>
              </a:rPr>
              <a:t>After completion, the resulting image layer is labelled with a hash of the content of all current image layers</a:t>
            </a:r>
          </a:p>
          <a:p>
            <a:r>
              <a:rPr lang="en-GB" sz="2000">
                <a:effectLst/>
              </a:rPr>
              <a:t>The docker image history command allows us to inspect the build cache history of an image</a:t>
            </a:r>
          </a:p>
          <a:p>
            <a:pPr marL="0" indent="0">
              <a:buNone/>
            </a:pPr>
            <a:r>
              <a:rPr lang="en-GB" sz="2000" i="1">
                <a:effectLst/>
              </a:rPr>
              <a:t>	$ docker image history </a:t>
            </a:r>
            <a:r>
              <a:rPr lang="en-GB" sz="2000" i="1" err="1">
                <a:effectLst/>
              </a:rPr>
              <a:t>myimage:latest</a:t>
            </a:r>
            <a:endParaRPr lang="en-GB" i="1"/>
          </a:p>
          <a:p>
            <a:r>
              <a:rPr lang="en-GB" sz="2000">
                <a:effectLst/>
              </a:rPr>
              <a:t>Using the build cache effectively is crucial for images that involve lengthy compile or download steps; in general, moving commands that change frequently as late as possible in the </a:t>
            </a:r>
            <a:r>
              <a:rPr lang="en-GB" sz="2000" err="1">
                <a:effectLst/>
              </a:rPr>
              <a:t>Dockerfile</a:t>
            </a:r>
            <a:r>
              <a:rPr lang="en-GB" sz="2000">
                <a:effectLst/>
              </a:rPr>
              <a:t> will minimize build times.</a:t>
            </a:r>
          </a:p>
          <a:p>
            <a:endParaRPr lang="en-US"/>
          </a:p>
        </p:txBody>
      </p:sp>
    </p:spTree>
    <p:extLst>
      <p:ext uri="{BB962C8B-B14F-4D97-AF65-F5344CB8AC3E}">
        <p14:creationId xmlns:p14="http://schemas.microsoft.com/office/powerpoint/2010/main" val="15063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animBg="1"/>
      <p:bldP spid="12" grpId="0" animBg="1"/>
      <p:bldP spid="13" grpId="0" animBg="1"/>
      <p:bldP spid="14" grpId="0" animBg="1"/>
      <p:bldP spid="15" grpId="0" animBg="1"/>
      <p:bldP spid="16"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Tree>
    <p:extLst>
      <p:ext uri="{BB962C8B-B14F-4D97-AF65-F5344CB8AC3E}">
        <p14:creationId xmlns:p14="http://schemas.microsoft.com/office/powerpoint/2010/main" val="3870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Image that contains the minimal packages needed to run node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49305" y="4459458"/>
            <a:ext cx="1842868" cy="309489"/>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68520" flipV="1">
            <a:off x="4106535" y="4467977"/>
            <a:ext cx="4250289"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10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Simple Node.js web server that handles HTTP requests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91508" y="4743195"/>
            <a:ext cx="1533378" cy="29304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flipV="1">
            <a:off x="3833683" y="4475780"/>
            <a:ext cx="4410842"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52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oAutofit/>
          </a:bodyPr>
          <a:lstStyle/>
          <a:p>
            <a:pPr algn="ctr">
              <a:lnSpc>
                <a:spcPct val="90000"/>
              </a:lnSpc>
              <a:buClr>
                <a:schemeClr val="tx2"/>
              </a:buClr>
              <a:buSzPct val="120000"/>
            </a:pPr>
            <a:r>
              <a:rPr lang="en-US" sz="4000" b="1">
                <a:solidFill>
                  <a:schemeClr val="bg1"/>
                </a:solidFill>
              </a:rPr>
              <a:t>Agenda</a:t>
            </a: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gn="l">
              <a:lnSpc>
                <a:spcPct val="90000"/>
              </a:lnSpc>
              <a:buClr>
                <a:schemeClr val="tx2"/>
              </a:buClr>
              <a:buSzPct val="100000"/>
            </a:pPr>
            <a:r>
              <a:rPr lang="en-US" sz="2000" b="1"/>
              <a:t>Introduction</a:t>
            </a:r>
            <a:endParaRPr lang="en-US"/>
          </a:p>
          <a:p>
            <a:pPr marL="742950" lvl="1" indent="-285750">
              <a:lnSpc>
                <a:spcPct val="90000"/>
              </a:lnSpc>
              <a:buClr>
                <a:schemeClr val="tx2"/>
              </a:buClr>
              <a:buSzPct val="120000"/>
              <a:buFont typeface="Arial"/>
              <a:buChar char="•"/>
            </a:pPr>
            <a:r>
              <a:rPr lang="en-US"/>
              <a:t>Workshop Structure</a:t>
            </a:r>
            <a:endParaRPr lang="en-US">
              <a:ea typeface="Verdana"/>
            </a:endParaRPr>
          </a:p>
          <a:p>
            <a:pPr marL="742950" lvl="1" indent="-285750">
              <a:lnSpc>
                <a:spcPct val="90000"/>
              </a:lnSpc>
              <a:buClr>
                <a:schemeClr val="tx2"/>
              </a:buClr>
              <a:buSzPct val="120000"/>
              <a:buFont typeface="Arial"/>
              <a:buChar char="•"/>
            </a:pPr>
            <a:r>
              <a:rPr lang="en-US"/>
              <a:t>Why Use Containers?</a:t>
            </a:r>
            <a:br>
              <a:rPr lang="en-US"/>
            </a:br>
            <a:endParaRPr lang="en-US" sz="2000">
              <a:ea typeface="Verdana"/>
            </a:endParaRPr>
          </a:p>
          <a:p>
            <a:pPr algn="l">
              <a:lnSpc>
                <a:spcPct val="90000"/>
              </a:lnSpc>
              <a:buClr>
                <a:schemeClr val="tx2"/>
              </a:buClr>
              <a:buSzPct val="100000"/>
            </a:pPr>
            <a:r>
              <a:rPr lang="en-US" sz="2000" b="1"/>
              <a:t>What Are Containers?</a:t>
            </a:r>
            <a:endParaRPr lang="en-US" sz="2000" b="1">
              <a:ea typeface="Verdana"/>
            </a:endParaRPr>
          </a:p>
          <a:p>
            <a:pPr marL="742950" lvl="1" indent="-285750">
              <a:lnSpc>
                <a:spcPct val="90000"/>
              </a:lnSpc>
              <a:buClr>
                <a:schemeClr val="tx2"/>
              </a:buClr>
              <a:buSzPct val="120000"/>
              <a:buFont typeface="Arial"/>
              <a:buChar char="•"/>
            </a:pPr>
            <a:r>
              <a:rPr lang="en-US"/>
              <a:t>Basic Container Operations</a:t>
            </a:r>
            <a:endParaRPr lang="en-US">
              <a:ea typeface="Verdana"/>
            </a:endParaRPr>
          </a:p>
          <a:p>
            <a:pPr marL="742950" lvl="1" indent="-285750">
              <a:lnSpc>
                <a:spcPct val="90000"/>
              </a:lnSpc>
              <a:buClr>
                <a:schemeClr val="tx2"/>
              </a:buClr>
              <a:buSzPct val="120000"/>
              <a:buFont typeface="Arial"/>
              <a:buChar char="•"/>
            </a:pPr>
            <a:r>
              <a:rPr lang="en-US"/>
              <a:t>Persisting Data in a Container</a:t>
            </a:r>
            <a:br>
              <a:rPr lang="en-US"/>
            </a:br>
            <a:endParaRPr lang="en-US" sz="2000">
              <a:ea typeface="Verdana"/>
            </a:endParaRPr>
          </a:p>
          <a:p>
            <a:pPr algn="l">
              <a:lnSpc>
                <a:spcPct val="90000"/>
              </a:lnSpc>
              <a:buClr>
                <a:schemeClr val="tx2"/>
              </a:buClr>
              <a:buSzPct val="100000"/>
            </a:pPr>
            <a:r>
              <a:rPr lang="en-US" sz="2000" b="1"/>
              <a:t>InterSystems IRIS in Containers</a:t>
            </a:r>
            <a:endParaRPr lang="en-US" sz="2000" b="1">
              <a:ea typeface="Verdana"/>
            </a:endParaRPr>
          </a:p>
          <a:p>
            <a:pPr marL="742950" lvl="1" indent="-285750">
              <a:lnSpc>
                <a:spcPct val="90000"/>
              </a:lnSpc>
              <a:buClr>
                <a:schemeClr val="tx2"/>
              </a:buClr>
              <a:buSzPct val="120000"/>
              <a:buFont typeface="Arial"/>
              <a:buChar char="•"/>
            </a:pPr>
            <a:r>
              <a:rPr lang="en-US"/>
              <a:t>Understanding InterSystems IRIS in Containers</a:t>
            </a:r>
            <a:endParaRPr lang="en-US">
              <a:ea typeface="Verdana"/>
            </a:endParaRPr>
          </a:p>
          <a:p>
            <a:pPr marL="742950" lvl="1" indent="-285750">
              <a:lnSpc>
                <a:spcPct val="90000"/>
              </a:lnSpc>
              <a:buClr>
                <a:schemeClr val="tx2"/>
              </a:buClr>
              <a:buSzPct val="120000"/>
              <a:buFont typeface="Arial"/>
              <a:buChar char="•"/>
            </a:pPr>
            <a:r>
              <a:rPr lang="en-US"/>
              <a:t>Using Durable %SYS</a:t>
            </a:r>
            <a:br>
              <a:rPr lang="en-US"/>
            </a:br>
            <a:endParaRPr lang="en-US" sz="2000">
              <a:ea typeface="Verdana"/>
            </a:endParaRPr>
          </a:p>
          <a:p>
            <a:pPr algn="l">
              <a:lnSpc>
                <a:spcPct val="90000"/>
              </a:lnSpc>
              <a:buClr>
                <a:schemeClr val="tx2"/>
              </a:buClr>
              <a:buSzPct val="100000"/>
            </a:pPr>
            <a:r>
              <a:rPr lang="en-US" sz="2000" b="1"/>
              <a:t>A Closer Look at Containers</a:t>
            </a:r>
            <a:endParaRPr lang="en-US" sz="2000" b="1">
              <a:ea typeface="Verdana"/>
            </a:endParaRPr>
          </a:p>
          <a:p>
            <a:pPr marL="742950" lvl="1" indent="-285750">
              <a:lnSpc>
                <a:spcPct val="90000"/>
              </a:lnSpc>
              <a:buClr>
                <a:schemeClr val="tx2"/>
              </a:buClr>
              <a:buSzPct val="120000"/>
              <a:buFont typeface="Arial"/>
              <a:buChar char="•"/>
            </a:pPr>
            <a:r>
              <a:rPr lang="en-US"/>
              <a:t>Inspecting Container Logs</a:t>
            </a:r>
            <a:endParaRPr lang="en-US">
              <a:ea typeface="Verdana"/>
            </a:endParaRPr>
          </a:p>
          <a:p>
            <a:pPr marL="742950" lvl="1" indent="-285750">
              <a:lnSpc>
                <a:spcPct val="90000"/>
              </a:lnSpc>
              <a:buClr>
                <a:schemeClr val="tx2"/>
              </a:buClr>
              <a:buSzPct val="120000"/>
              <a:buFont typeface="Arial"/>
              <a:buChar char="•"/>
            </a:pPr>
            <a:r>
              <a:rPr lang="en-US"/>
              <a:t>Using Build Processes</a:t>
            </a:r>
            <a:endParaRPr lang="en-US">
              <a:ea typeface="Verdana"/>
            </a:endParaRPr>
          </a:p>
          <a:p>
            <a:pPr marL="742950" lvl="1" indent="-285750">
              <a:lnSpc>
                <a:spcPct val="90000"/>
              </a:lnSpc>
              <a:buClr>
                <a:schemeClr val="tx2"/>
              </a:buClr>
              <a:buSzPct val="120000"/>
              <a:buFont typeface="Arial"/>
              <a:buChar char="•"/>
            </a:pPr>
            <a:r>
              <a:rPr lang="en-US"/>
              <a:t>Using Docker Compose for Multiple Containers</a:t>
            </a:r>
            <a:br>
              <a:rPr lang="en-US"/>
            </a:br>
            <a:endParaRPr lang="en-US">
              <a:ea typeface="Verdana"/>
            </a:endParaRPr>
          </a:p>
          <a:p>
            <a:pPr algn="l">
              <a:lnSpc>
                <a:spcPct val="90000"/>
              </a:lnSpc>
              <a:buClr>
                <a:schemeClr val="tx2"/>
              </a:buClr>
              <a:buSzPct val="100000"/>
            </a:pPr>
            <a:r>
              <a:rPr lang="en-US" sz="2000" b="1"/>
              <a:t>Putting It All Together</a:t>
            </a:r>
            <a:endParaRPr lang="en-US" sz="2000" b="1">
              <a:ea typeface="Verdana"/>
            </a:endParaRPr>
          </a:p>
          <a:p>
            <a:pPr marL="742950" lvl="1" indent="-285750">
              <a:lnSpc>
                <a:spcPct val="90000"/>
              </a:lnSpc>
              <a:buClr>
                <a:schemeClr val="tx2"/>
              </a:buClr>
              <a:buSzPct val="120000"/>
              <a:buFont typeface="Arial"/>
              <a:buChar char="•"/>
            </a:pPr>
            <a:r>
              <a:rPr lang="en-US"/>
              <a:t>Build a Containerized Application on InterSystems IRIS</a:t>
            </a:r>
            <a:endParaRPr lang="en-US">
              <a:ea typeface="Verdana"/>
            </a:endParaRPr>
          </a:p>
        </p:txBody>
      </p:sp>
    </p:spTree>
    <p:extLst>
      <p:ext uri="{BB962C8B-B14F-4D97-AF65-F5344CB8AC3E}">
        <p14:creationId xmlns:p14="http://schemas.microsoft.com/office/powerpoint/2010/main" val="33500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Inform Docker that the container listens on port 8080 at runtime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616596" y="4994036"/>
            <a:ext cx="829989" cy="339964"/>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1282549" flipV="1">
            <a:off x="3305908" y="4569177"/>
            <a:ext cx="502990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764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566870" y="5668305"/>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Set the command to be executed when running the image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236610" y="5564075"/>
            <a:ext cx="2086766" cy="377536"/>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9" name="Arc 8">
            <a:extLst>
              <a:ext uri="{FF2B5EF4-FFF2-40B4-BE49-F238E27FC236}">
                <a16:creationId xmlns:a16="http://schemas.microsoft.com/office/drawing/2014/main" id="{2CEF99EF-099B-280F-C45A-6DB78217B76F}"/>
              </a:ext>
            </a:extLst>
          </p:cNvPr>
          <p:cNvSpPr/>
          <p:nvPr/>
        </p:nvSpPr>
        <p:spPr>
          <a:xfrm rot="384451" flipV="1">
            <a:off x="4259997" y="5605094"/>
            <a:ext cx="428584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20387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dirty="0"/>
              <a:t>Using Docker Compose for Multiple Containers</a:t>
            </a:r>
          </a:p>
        </p:txBody>
      </p:sp>
    </p:spTree>
    <p:extLst>
      <p:ext uri="{BB962C8B-B14F-4D97-AF65-F5344CB8AC3E}">
        <p14:creationId xmlns:p14="http://schemas.microsoft.com/office/powerpoint/2010/main" val="867887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4EDF-514E-9FE3-72E8-BC8728D20E82}"/>
              </a:ext>
            </a:extLst>
          </p:cNvPr>
          <p:cNvSpPr>
            <a:spLocks noGrp="1"/>
          </p:cNvSpPr>
          <p:nvPr>
            <p:ph type="title"/>
          </p:nvPr>
        </p:nvSpPr>
        <p:spPr/>
        <p:txBody>
          <a:bodyPr/>
          <a:lstStyle/>
          <a:p>
            <a:r>
              <a:rPr lang="en-US" b="1"/>
              <a:t>Docker Compose</a:t>
            </a:r>
          </a:p>
        </p:txBody>
      </p:sp>
      <p:sp>
        <p:nvSpPr>
          <p:cNvPr id="3" name="Content Placeholder 2">
            <a:extLst>
              <a:ext uri="{FF2B5EF4-FFF2-40B4-BE49-F238E27FC236}">
                <a16:creationId xmlns:a16="http://schemas.microsoft.com/office/drawing/2014/main" id="{4B8E236D-999E-7981-A4EC-C09AEBD411EF}"/>
              </a:ext>
            </a:extLst>
          </p:cNvPr>
          <p:cNvSpPr>
            <a:spLocks noGrp="1"/>
          </p:cNvSpPr>
          <p:nvPr>
            <p:ph sz="half" idx="1"/>
          </p:nvPr>
        </p:nvSpPr>
        <p:spPr/>
        <p:txBody>
          <a:bodyPr/>
          <a:lstStyle/>
          <a:p>
            <a:pPr marL="0" indent="0">
              <a:buNone/>
            </a:pPr>
            <a:r>
              <a:rPr lang="en-GB"/>
              <a:t>Compose is a tool for defining and running multi-container Docker applications. With Compose, you use a YAML file to configure your application’s services. Then, with a single command, you create and start all the services from your configuration.</a:t>
            </a:r>
          </a:p>
          <a:p>
            <a:pPr marL="0" indent="0">
              <a:buNone/>
            </a:pPr>
            <a:r>
              <a:rPr lang="en-GB"/>
              <a:t>Compose works in all environments: production, staging, development, testing, as well as CI workflows. It also has commands for managing the whole lifecycle of your application:</a:t>
            </a:r>
          </a:p>
          <a:p>
            <a:pPr>
              <a:buFont typeface="Arial" panose="020B0604020202020204" pitchFamily="34" charset="0"/>
              <a:buChar char="•"/>
            </a:pPr>
            <a:r>
              <a:rPr lang="en-GB"/>
              <a:t>Start, stop, and rebuild services</a:t>
            </a:r>
          </a:p>
          <a:p>
            <a:pPr>
              <a:buFont typeface="Arial" panose="020B0604020202020204" pitchFamily="34" charset="0"/>
              <a:buChar char="•"/>
            </a:pPr>
            <a:r>
              <a:rPr lang="en-GB"/>
              <a:t>View the status of running services</a:t>
            </a:r>
          </a:p>
          <a:p>
            <a:pPr>
              <a:buFont typeface="Arial" panose="020B0604020202020204" pitchFamily="34" charset="0"/>
              <a:buChar char="•"/>
            </a:pPr>
            <a:r>
              <a:rPr lang="en-GB"/>
              <a:t>Stream the log output of running services</a:t>
            </a:r>
          </a:p>
          <a:p>
            <a:pPr>
              <a:buFont typeface="Arial" panose="020B0604020202020204" pitchFamily="34" charset="0"/>
              <a:buChar char="•"/>
            </a:pPr>
            <a:r>
              <a:rPr lang="en-GB"/>
              <a:t>Run a one-off command on a service</a:t>
            </a:r>
          </a:p>
          <a:p>
            <a:endParaRPr lang="en-US"/>
          </a:p>
        </p:txBody>
      </p:sp>
    </p:spTree>
    <p:extLst>
      <p:ext uri="{BB962C8B-B14F-4D97-AF65-F5344CB8AC3E}">
        <p14:creationId xmlns:p14="http://schemas.microsoft.com/office/powerpoint/2010/main" val="22569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B37C-0967-ADD7-E952-1CE69194C26B}"/>
              </a:ext>
            </a:extLst>
          </p:cNvPr>
          <p:cNvSpPr>
            <a:spLocks noGrp="1"/>
          </p:cNvSpPr>
          <p:nvPr>
            <p:ph type="title"/>
          </p:nvPr>
        </p:nvSpPr>
        <p:spPr/>
        <p:txBody>
          <a:bodyPr/>
          <a:lstStyle/>
          <a:p>
            <a:r>
              <a:rPr lang="en-US"/>
              <a:t>YAML – Yet Another Markup Language</a:t>
            </a:r>
          </a:p>
        </p:txBody>
      </p:sp>
      <p:sp>
        <p:nvSpPr>
          <p:cNvPr id="3" name="Content Placeholder 2">
            <a:extLst>
              <a:ext uri="{FF2B5EF4-FFF2-40B4-BE49-F238E27FC236}">
                <a16:creationId xmlns:a16="http://schemas.microsoft.com/office/drawing/2014/main" id="{FFC40E8F-79EC-F7B6-FC2E-E38510F6B4D1}"/>
              </a:ext>
            </a:extLst>
          </p:cNvPr>
          <p:cNvSpPr>
            <a:spLocks noGrp="1"/>
          </p:cNvSpPr>
          <p:nvPr>
            <p:ph sz="half" idx="1"/>
          </p:nvPr>
        </p:nvSpPr>
        <p:spPr/>
        <p:txBody>
          <a:bodyPr>
            <a:normAutofit fontScale="92500" lnSpcReduction="10000"/>
          </a:bodyPr>
          <a:lstStyle/>
          <a:p>
            <a:r>
              <a:rPr lang="en-US"/>
              <a:t>Whitespace matters!</a:t>
            </a:r>
          </a:p>
          <a:p>
            <a:r>
              <a:rPr lang="en-US" b="1" i="0">
                <a:solidFill>
                  <a:srgbClr val="000000"/>
                </a:solidFill>
                <a:effectLst/>
              </a:rPr>
              <a:t>Tabs are not allowed</a:t>
            </a:r>
            <a:r>
              <a:rPr lang="en-US" b="0" i="0">
                <a:solidFill>
                  <a:srgbClr val="000000"/>
                </a:solidFill>
                <a:effectLst/>
              </a:rPr>
              <a:t> as indentation for YAML.  </a:t>
            </a:r>
            <a:r>
              <a:rPr lang="en-US" b="1" i="0">
                <a:solidFill>
                  <a:srgbClr val="000000"/>
                </a:solidFill>
                <a:effectLst/>
              </a:rPr>
              <a:t>Use two spaces</a:t>
            </a:r>
            <a:r>
              <a:rPr lang="en-US" b="0" i="0">
                <a:solidFill>
                  <a:srgbClr val="000000"/>
                </a:solidFill>
                <a:effectLst/>
              </a:rPr>
              <a:t> instead.</a:t>
            </a:r>
          </a:p>
          <a:p>
            <a:r>
              <a:rPr lang="en-US" b="0" i="0">
                <a:solidFill>
                  <a:srgbClr val="000000"/>
                </a:solidFill>
                <a:effectLst/>
              </a:rPr>
              <a:t>Indentation of whitespace is used to denote structure.</a:t>
            </a:r>
          </a:p>
          <a:p>
            <a:endParaRPr lang="en-US" b="0" i="0">
              <a:solidFill>
                <a:srgbClr val="000000"/>
              </a:solidFill>
              <a:effectLst/>
            </a:endParaRPr>
          </a:p>
          <a:p>
            <a:r>
              <a:rPr lang="en-US" b="0" i="0">
                <a:solidFill>
                  <a:srgbClr val="000000"/>
                </a:solidFill>
                <a:effectLst/>
              </a:rPr>
              <a:t>List members are denoted by a leading hyphen (</a:t>
            </a:r>
            <a:r>
              <a:rPr lang="en-US" b="1" i="0">
                <a:solidFill>
                  <a:srgbClr val="000000"/>
                </a:solidFill>
                <a:effectLst/>
              </a:rPr>
              <a:t>-</a:t>
            </a:r>
            <a:r>
              <a:rPr lang="en-US" b="0" i="0">
                <a:solidFill>
                  <a:srgbClr val="000000"/>
                </a:solidFill>
                <a:effectLst/>
              </a:rPr>
              <a:t>).</a:t>
            </a:r>
            <a:endParaRPr lang="en-US"/>
          </a:p>
          <a:p>
            <a:pPr>
              <a:buFont typeface="Arial" panose="020B0604020202020204" pitchFamily="34" charset="0"/>
              <a:buChar char="•"/>
            </a:pPr>
            <a:r>
              <a:rPr lang="en-US" b="0" i="0">
                <a:solidFill>
                  <a:srgbClr val="000000"/>
                </a:solidFill>
                <a:effectLst/>
              </a:rPr>
              <a:t>YAML is case sensitive</a:t>
            </a:r>
          </a:p>
          <a:p>
            <a:pPr>
              <a:buFont typeface="Arial" panose="020B0604020202020204" pitchFamily="34" charset="0"/>
              <a:buChar char="•"/>
            </a:pPr>
            <a:r>
              <a:rPr lang="en-US" b="0" i="0">
                <a:solidFill>
                  <a:srgbClr val="000000"/>
                </a:solidFill>
                <a:effectLst/>
              </a:rPr>
              <a:t>The files should have </a:t>
            </a:r>
            <a:r>
              <a:rPr lang="en-US" b="1" i="0">
                <a:solidFill>
                  <a:srgbClr val="000000"/>
                </a:solidFill>
                <a:effectLst/>
              </a:rPr>
              <a:t>.</a:t>
            </a:r>
            <a:r>
              <a:rPr lang="en-US" b="1" i="0" err="1">
                <a:solidFill>
                  <a:srgbClr val="000000"/>
                </a:solidFill>
                <a:effectLst/>
              </a:rPr>
              <a:t>yaml</a:t>
            </a:r>
            <a:r>
              <a:rPr lang="en-US" b="0" i="0">
                <a:solidFill>
                  <a:srgbClr val="000000"/>
                </a:solidFill>
                <a:effectLst/>
              </a:rPr>
              <a:t> as the extension</a:t>
            </a:r>
          </a:p>
        </p:txBody>
      </p:sp>
      <p:sp>
        <p:nvSpPr>
          <p:cNvPr id="4" name="Content Placeholder 3">
            <a:extLst>
              <a:ext uri="{FF2B5EF4-FFF2-40B4-BE49-F238E27FC236}">
                <a16:creationId xmlns:a16="http://schemas.microsoft.com/office/drawing/2014/main" id="{3F1672B1-E8B7-A114-159E-5294ED4CC9CE}"/>
              </a:ext>
            </a:extLst>
          </p:cNvPr>
          <p:cNvSpPr>
            <a:spLocks noGrp="1"/>
          </p:cNvSpPr>
          <p:nvPr>
            <p:ph sz="half" idx="2"/>
          </p:nvPr>
        </p:nvSpPr>
        <p:spPr/>
        <p:txBody>
          <a:bodyPr>
            <a:normAutofit fontScale="92500" lnSpcReduction="10000"/>
          </a:bodyPr>
          <a:lstStyle/>
          <a:p>
            <a:pPr marL="0" indent="0">
              <a:spcBef>
                <a:spcPts val="0"/>
              </a:spcBef>
              <a:buNone/>
            </a:pPr>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‘3.2'</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a:t>
            </a:r>
            <a:endParaRPr lang="en-GB" sz="1600">
              <a:solidFill>
                <a:srgbClr val="569CD6"/>
              </a:solidFill>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/iris:2023.1.0.299.0</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restart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on-failure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cpu_percent</a:t>
            </a:r>
            <a:r>
              <a:rPr lang="en-GB" sz="1600" b="0">
                <a:solidFill>
                  <a:srgbClr val="D4D4D4"/>
                </a:solidFill>
                <a:effectLst/>
                <a:latin typeface="Menlo" panose="020B0609030804020204" pitchFamily="49" charset="0"/>
              </a:rPr>
              <a:t>: </a:t>
            </a:r>
            <a:r>
              <a:rPr lang="en-GB" sz="1600" b="0">
                <a:solidFill>
                  <a:srgbClr val="B5CEA8"/>
                </a:solidFill>
                <a:effectLst/>
                <a:latin typeface="Menlo" panose="020B0609030804020204" pitchFamily="49" charset="0"/>
              </a:rPr>
              <a:t>25</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p>
          <a:p>
            <a:pPr marL="0" indent="0">
              <a:spcBef>
                <a:spcPts val="0"/>
              </a:spcBef>
              <a:buNone/>
            </a:pPr>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"9091:1972"</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a:t>
            </a:r>
            <a:r>
              <a:rPr lang="en-GB" sz="1600" b="0" err="1">
                <a:solidFill>
                  <a:srgbClr val="6A9955"/>
                </a:solidFill>
                <a:effectLst/>
                <a:latin typeface="Menlo" panose="020B0609030804020204" pitchFamily="49" charset="0"/>
              </a:rPr>
              <a:t>superserver</a:t>
            </a:r>
            <a:r>
              <a:rPr lang="en-GB" sz="1600" b="0">
                <a:solidFill>
                  <a:srgbClr val="6A9955"/>
                </a:solidFill>
                <a:effectLst/>
                <a:latin typeface="Menlo" panose="020B0609030804020204" pitchFamily="49" charset="0"/>
              </a:rPr>
              <a:t> default port</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"9092:52773”</a:t>
            </a:r>
            <a:r>
              <a:rPr lang="en-GB" sz="1600">
                <a:solidFill>
                  <a:srgbClr val="D4D4D4"/>
                </a:solidFill>
                <a:latin typeface="Menlo" panose="020B0609030804020204" pitchFamily="49" charset="0"/>
              </a:rPr>
              <a:t> </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webserver port</a:t>
            </a:r>
            <a:endParaRPr lang="en-GB" sz="1600" b="0">
              <a:solidFill>
                <a:srgbClr val="D4D4D4"/>
              </a:solidFill>
              <a:effectLst/>
              <a:latin typeface="Menlo" panose="020B0609030804020204" pitchFamily="49" charset="0"/>
            </a:endParaRPr>
          </a:p>
          <a:p>
            <a:pPr marL="0" indent="0">
              <a:spcBef>
                <a:spcPts val="0"/>
              </a:spcBef>
              <a:buNone/>
            </a:pPr>
            <a:endParaRPr lang="en-GB" sz="1600" b="0">
              <a:solidFill>
                <a:srgbClr val="6A9955"/>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err="1">
                <a:solidFill>
                  <a:srgbClr val="569CD6"/>
                </a:solidFill>
                <a:latin typeface="Menlo" panose="020B0609030804020204" pitchFamily="49" charset="0"/>
              </a:rPr>
              <a:t>common_shared</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common_shared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advanced_analytics</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569CD6"/>
                </a:solidFill>
                <a:effectLst/>
                <a:latin typeface="Menlo" panose="020B0609030804020204" pitchFamily="49" charset="0"/>
              </a:rPr>
              <a:t>environment</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IRIS_MASTER_HOST=</a:t>
            </a:r>
            <a:r>
              <a:rPr lang="en-GB" sz="1600" b="0" err="1">
                <a:solidFill>
                  <a:srgbClr val="CE9178"/>
                </a:solidFill>
                <a:effectLst/>
                <a:latin typeface="Menlo" panose="020B0609030804020204" pitchFamily="49" charset="0"/>
              </a:rPr>
              <a:t>datalake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IRIS_MASTER_PORT=51773</a:t>
            </a:r>
            <a:r>
              <a:rPr lang="en-GB" sz="1600" b="0">
                <a:solidFill>
                  <a:srgbClr val="D4D4D4"/>
                </a:solidFill>
                <a:effectLst/>
                <a:latin typeface="Menlo" panose="020B0609030804020204" pitchFamily="49" charset="0"/>
              </a:rPr>
              <a:t> </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IRIS_MASTER_NAMESPACE=APP</a:t>
            </a:r>
            <a:r>
              <a:rPr lang="en-GB" sz="1600" b="0">
                <a:solidFill>
                  <a:srgbClr val="D4D4D4"/>
                </a:solidFill>
                <a:effectLst/>
                <a:latin typeface="Menlo" panose="020B0609030804020204" pitchFamily="49" charset="0"/>
              </a:rPr>
              <a:t> </a:t>
            </a:r>
          </a:p>
          <a:p>
            <a:pPr marL="0" indent="0">
              <a:spcBef>
                <a:spcPts val="0"/>
              </a:spcBef>
              <a:buNone/>
            </a:pP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networks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err="1">
                <a:solidFill>
                  <a:srgbClr val="CE9178"/>
                </a:solidFill>
                <a:effectLst/>
                <a:latin typeface="Menlo" panose="020B0609030804020204" pitchFamily="49" charset="0"/>
              </a:rPr>
              <a:t>datalake</a:t>
            </a:r>
            <a:r>
              <a:rPr lang="en-GB" sz="1600" b="0">
                <a:solidFill>
                  <a:srgbClr val="CE9178"/>
                </a:solidFill>
                <a:effectLst/>
                <a:latin typeface="Menlo" panose="020B0609030804020204" pitchFamily="49" charset="0"/>
              </a:rPr>
              <a:t>-tier</a:t>
            </a:r>
            <a:endParaRPr lang="en-GB" sz="1600" b="0">
              <a:solidFill>
                <a:srgbClr val="D4D4D4"/>
              </a:solidFill>
              <a:effectLst/>
              <a:latin typeface="Menlo" panose="020B0609030804020204" pitchFamily="49" charset="0"/>
            </a:endParaRPr>
          </a:p>
          <a:p>
            <a:pPr marL="0" indent="0">
              <a:spcBef>
                <a:spcPts val="0"/>
              </a:spcBef>
              <a:buNone/>
            </a:pPr>
            <a:endParaRPr lang="en-GB" sz="1050" b="0">
              <a:solidFill>
                <a:srgbClr val="D4D4D4"/>
              </a:solidFill>
              <a:effectLst/>
              <a:latin typeface="Menlo" panose="020B0609030804020204" pitchFamily="49" charset="0"/>
            </a:endParaRPr>
          </a:p>
        </p:txBody>
      </p:sp>
      <p:sp>
        <p:nvSpPr>
          <p:cNvPr id="6" name="Left Brace 5">
            <a:extLst>
              <a:ext uri="{FF2B5EF4-FFF2-40B4-BE49-F238E27FC236}">
                <a16:creationId xmlns:a16="http://schemas.microsoft.com/office/drawing/2014/main" id="{EC18BB57-4A0D-9900-5CD0-5CA9CA193C01}"/>
              </a:ext>
            </a:extLst>
          </p:cNvPr>
          <p:cNvSpPr/>
          <p:nvPr/>
        </p:nvSpPr>
        <p:spPr>
          <a:xfrm>
            <a:off x="6260011" y="4987744"/>
            <a:ext cx="311150" cy="5639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770B30F-4AFD-DEBA-9F15-0C50BF9FBF96}"/>
              </a:ext>
            </a:extLst>
          </p:cNvPr>
          <p:cNvSpPr txBox="1"/>
          <p:nvPr/>
        </p:nvSpPr>
        <p:spPr>
          <a:xfrm rot="19403114">
            <a:off x="5676814" y="5128071"/>
            <a:ext cx="558800"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2000"/>
              <a:t>list</a:t>
            </a:r>
          </a:p>
        </p:txBody>
      </p:sp>
      <p:sp>
        <p:nvSpPr>
          <p:cNvPr id="8" name="Left Brace 7">
            <a:extLst>
              <a:ext uri="{FF2B5EF4-FFF2-40B4-BE49-F238E27FC236}">
                <a16:creationId xmlns:a16="http://schemas.microsoft.com/office/drawing/2014/main" id="{75ECB397-1004-8ECF-B946-A53B3A5B0E58}"/>
              </a:ext>
            </a:extLst>
          </p:cNvPr>
          <p:cNvSpPr/>
          <p:nvPr/>
        </p:nvSpPr>
        <p:spPr>
          <a:xfrm rot="16200000">
            <a:off x="6127750" y="2192245"/>
            <a:ext cx="311150" cy="2476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DBC7FE3-2DFA-EC5D-0042-B41EF8BC9ECD}"/>
              </a:ext>
            </a:extLst>
          </p:cNvPr>
          <p:cNvSpPr txBox="1"/>
          <p:nvPr/>
        </p:nvSpPr>
        <p:spPr>
          <a:xfrm rot="19403114">
            <a:off x="5526753" y="2705689"/>
            <a:ext cx="1011493"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1600"/>
              <a:t>2 spaces</a:t>
            </a:r>
          </a:p>
        </p:txBody>
      </p:sp>
    </p:spTree>
    <p:extLst>
      <p:ext uri="{BB962C8B-B14F-4D97-AF65-F5344CB8AC3E}">
        <p14:creationId xmlns:p14="http://schemas.microsoft.com/office/powerpoint/2010/main" val="250140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73193" cy="1518196"/>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 Service is an abstract definition of a computing resource within an application</a:t>
            </a:r>
            <a:endParaRPr lang="en-US" sz="2000">
              <a:solidFill>
                <a:schemeClr val="accent6">
                  <a:lumMod val="50000"/>
                </a:schemeClr>
              </a:solidFill>
            </a:endParaRPr>
          </a:p>
        </p:txBody>
      </p:sp>
      <p:sp>
        <p:nvSpPr>
          <p:cNvPr id="6" name="Rectangle 5">
            <a:extLst>
              <a:ext uri="{FF2B5EF4-FFF2-40B4-BE49-F238E27FC236}">
                <a16:creationId xmlns:a16="http://schemas.microsoft.com/office/drawing/2014/main" id="{C4ED08E4-9E94-3304-48D1-DB3A4FD8F08F}"/>
              </a:ext>
            </a:extLst>
          </p:cNvPr>
          <p:cNvSpPr/>
          <p:nvPr/>
        </p:nvSpPr>
        <p:spPr>
          <a:xfrm>
            <a:off x="857978" y="1336430"/>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315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45057" cy="152757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The service definition contains the configuration that is applied to each container started for that service</a:t>
            </a:r>
            <a:endParaRPr lang="en-US" sz="2000">
              <a:solidFill>
                <a:schemeClr val="accent6">
                  <a:lumMod val="50000"/>
                </a:schemeClr>
              </a:solidFill>
            </a:endParaRPr>
          </a:p>
        </p:txBody>
      </p:sp>
      <p:sp>
        <p:nvSpPr>
          <p:cNvPr id="4" name="Rectangle 3">
            <a:extLst>
              <a:ext uri="{FF2B5EF4-FFF2-40B4-BE49-F238E27FC236}">
                <a16:creationId xmlns:a16="http://schemas.microsoft.com/office/drawing/2014/main" id="{FBA23B7E-AC61-CDC3-9D1B-4EA00E1E80F8}"/>
              </a:ext>
            </a:extLst>
          </p:cNvPr>
          <p:cNvSpPr/>
          <p:nvPr/>
        </p:nvSpPr>
        <p:spPr>
          <a:xfrm>
            <a:off x="1261252" y="1808733"/>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7" name="Rectangle 6">
            <a:extLst>
              <a:ext uri="{FF2B5EF4-FFF2-40B4-BE49-F238E27FC236}">
                <a16:creationId xmlns:a16="http://schemas.microsoft.com/office/drawing/2014/main" id="{C795C6DA-C885-BFBF-EEB7-816B57E85F41}"/>
              </a:ext>
            </a:extLst>
          </p:cNvPr>
          <p:cNvSpPr/>
          <p:nvPr/>
        </p:nvSpPr>
        <p:spPr>
          <a:xfrm>
            <a:off x="1261252" y="4496972"/>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2483589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i="1">
                <a:solidFill>
                  <a:schemeClr val="accent6">
                    <a:lumMod val="50000"/>
                  </a:schemeClr>
                </a:solidFill>
              </a:rPr>
              <a:t>image</a:t>
            </a:r>
            <a:r>
              <a:rPr lang="en-GB" sz="2000">
                <a:solidFill>
                  <a:schemeClr val="accent6">
                    <a:lumMod val="50000"/>
                  </a:schemeClr>
                </a:solidFill>
              </a:rPr>
              <a:t> specifies the image to start the container from</a:t>
            </a:r>
            <a:endParaRPr lang="en-US" sz="2000">
              <a:solidFill>
                <a:schemeClr val="accent6">
                  <a:lumMod val="50000"/>
                </a:schemeClr>
              </a:solidFill>
            </a:endParaRPr>
          </a:p>
        </p:txBody>
      </p:sp>
      <p:sp>
        <p:nvSpPr>
          <p:cNvPr id="9" name="Rectangle 8">
            <a:extLst>
              <a:ext uri="{FF2B5EF4-FFF2-40B4-BE49-F238E27FC236}">
                <a16:creationId xmlns:a16="http://schemas.microsoft.com/office/drawing/2014/main" id="{AFFB4741-631B-4BEB-0AE2-5DE165D98596}"/>
              </a:ext>
            </a:extLst>
          </p:cNvPr>
          <p:cNvSpPr/>
          <p:nvPr/>
        </p:nvSpPr>
        <p:spPr>
          <a:xfrm>
            <a:off x="1491293" y="4769303"/>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0" name="Rectangle 9">
            <a:extLst>
              <a:ext uri="{FF2B5EF4-FFF2-40B4-BE49-F238E27FC236}">
                <a16:creationId xmlns:a16="http://schemas.microsoft.com/office/drawing/2014/main" id="{344256CC-706C-CA4E-32FC-3773C22A90DC}"/>
              </a:ext>
            </a:extLst>
          </p:cNvPr>
          <p:cNvSpPr/>
          <p:nvPr/>
        </p:nvSpPr>
        <p:spPr>
          <a:xfrm>
            <a:off x="1491293" y="2076746"/>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202457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Additional set of runtime arguments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9B9B4964-8E1A-B0E0-1026-9CE8E1B5E89B}"/>
              </a:ext>
            </a:extLst>
          </p:cNvPr>
          <p:cNvSpPr/>
          <p:nvPr/>
        </p:nvSpPr>
        <p:spPr>
          <a:xfrm>
            <a:off x="1491293" y="2361028"/>
            <a:ext cx="3263587" cy="166364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1" name="Rectangle 10">
            <a:extLst>
              <a:ext uri="{FF2B5EF4-FFF2-40B4-BE49-F238E27FC236}">
                <a16:creationId xmlns:a16="http://schemas.microsoft.com/office/drawing/2014/main" id="{632FC3C5-A0C0-7B26-B476-503663672063}"/>
              </a:ext>
            </a:extLst>
          </p:cNvPr>
          <p:cNvSpPr/>
          <p:nvPr/>
        </p:nvSpPr>
        <p:spPr>
          <a:xfrm>
            <a:off x="1491293" y="5028531"/>
            <a:ext cx="3263587" cy="893968"/>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95979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Using Docker Compose</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p:txBody>
          <a:bodyPr/>
          <a:lstStyle/>
          <a:p>
            <a:pPr marL="0" indent="0">
              <a:buNone/>
            </a:pPr>
            <a:r>
              <a:rPr lang="en-GB" b="1"/>
              <a:t>Process for using Compose:</a:t>
            </a:r>
          </a:p>
          <a:p>
            <a:r>
              <a:rPr lang="en-GB"/>
              <a:t>Define your app’s environment with a </a:t>
            </a:r>
            <a:r>
              <a:rPr lang="en-GB" err="1"/>
              <a:t>Dockerfile</a:t>
            </a:r>
            <a:r>
              <a:rPr lang="en-GB"/>
              <a:t> so it can be reproduced anywhere.</a:t>
            </a:r>
          </a:p>
          <a:p>
            <a:r>
              <a:rPr lang="en-GB"/>
              <a:t>Define the services that make up your app in docker-</a:t>
            </a:r>
            <a:r>
              <a:rPr lang="en-GB" err="1"/>
              <a:t>compose.ymal</a:t>
            </a:r>
            <a:r>
              <a:rPr lang="en-GB"/>
              <a:t> so they can be run together in an isolated environment.</a:t>
            </a:r>
          </a:p>
          <a:p>
            <a:r>
              <a:rPr lang="en-GB"/>
              <a:t>Run docker compose up, command starts and runs your entire app.</a:t>
            </a:r>
            <a:endParaRPr lang="en-US"/>
          </a:p>
        </p:txBody>
      </p:sp>
      <p:sp>
        <p:nvSpPr>
          <p:cNvPr id="4" name="TextBox 3">
            <a:extLst>
              <a:ext uri="{FF2B5EF4-FFF2-40B4-BE49-F238E27FC236}">
                <a16:creationId xmlns:a16="http://schemas.microsoft.com/office/drawing/2014/main" id="{C793C4B0-6A43-7BD4-C452-5C11FD95EFFF}"/>
              </a:ext>
            </a:extLst>
          </p:cNvPr>
          <p:cNvSpPr txBox="1"/>
          <p:nvPr/>
        </p:nvSpPr>
        <p:spPr>
          <a:xfrm>
            <a:off x="1365812" y="3997848"/>
            <a:ext cx="6399554" cy="1841822"/>
          </a:xfrm>
          <a:prstGeom prst="rect">
            <a:avLst/>
          </a:prstGeom>
          <a:noFill/>
        </p:spPr>
        <p:txBody>
          <a:bodyPr wrap="square" lIns="0" tIns="0" rIns="90000" bIns="0" rtlCol="0">
            <a:noAutofit/>
          </a:bodyPr>
          <a:lstStyle/>
          <a:p>
            <a:pPr algn="l">
              <a:lnSpc>
                <a:spcPct val="90000"/>
              </a:lnSpc>
              <a:buClr>
                <a:schemeClr val="tx2"/>
              </a:buClr>
              <a:buSzPct val="120000"/>
            </a:pPr>
            <a:r>
              <a:rPr lang="en-GB" sz="2400">
                <a:solidFill>
                  <a:schemeClr val="accent3">
                    <a:lumMod val="75000"/>
                  </a:schemeClr>
                </a:solidFill>
              </a:rPr>
              <a:t>Can create and destroy these environments in just a few commands:</a:t>
            </a:r>
          </a:p>
          <a:p>
            <a:pPr algn="l">
              <a:lnSpc>
                <a:spcPct val="90000"/>
              </a:lnSpc>
              <a:buClr>
                <a:schemeClr val="tx2"/>
              </a:buClr>
              <a:buSzPct val="120000"/>
            </a:pPr>
            <a:endParaRPr lang="en-US" sz="2000" i="1"/>
          </a:p>
          <a:p>
            <a:pPr algn="l">
              <a:lnSpc>
                <a:spcPct val="90000"/>
              </a:lnSpc>
              <a:buClr>
                <a:schemeClr val="tx2"/>
              </a:buClr>
              <a:buSzPct val="120000"/>
            </a:pPr>
            <a:r>
              <a:rPr lang="en-US" sz="2000" i="1">
                <a:solidFill>
                  <a:schemeClr val="bg1">
                    <a:lumMod val="50000"/>
                  </a:schemeClr>
                </a:solidFill>
              </a:rPr>
              <a:t>$ docker compose up -d</a:t>
            </a:r>
          </a:p>
          <a:p>
            <a:pPr algn="l">
              <a:lnSpc>
                <a:spcPct val="90000"/>
              </a:lnSpc>
              <a:buClr>
                <a:schemeClr val="tx2"/>
              </a:buClr>
              <a:buSzPct val="120000"/>
            </a:pPr>
            <a:r>
              <a:rPr lang="en-US" sz="2000" i="1">
                <a:solidFill>
                  <a:schemeClr val="bg1">
                    <a:lumMod val="50000"/>
                  </a:schemeClr>
                </a:solidFill>
              </a:rPr>
              <a:t>$./</a:t>
            </a:r>
            <a:r>
              <a:rPr lang="en-US" sz="2000" i="1" err="1">
                <a:solidFill>
                  <a:schemeClr val="bg1">
                    <a:lumMod val="50000"/>
                  </a:schemeClr>
                </a:solidFill>
              </a:rPr>
              <a:t>run_tests</a:t>
            </a:r>
            <a:endParaRPr lang="en-US" sz="2000" i="1">
              <a:solidFill>
                <a:schemeClr val="bg1">
                  <a:lumMod val="50000"/>
                </a:schemeClr>
              </a:solidFill>
            </a:endParaRPr>
          </a:p>
          <a:p>
            <a:pPr algn="l">
              <a:lnSpc>
                <a:spcPct val="90000"/>
              </a:lnSpc>
              <a:buClr>
                <a:schemeClr val="tx2"/>
              </a:buClr>
              <a:buSzPct val="120000"/>
            </a:pPr>
            <a:r>
              <a:rPr lang="en-US" sz="2000" i="1">
                <a:solidFill>
                  <a:schemeClr val="bg1">
                    <a:lumMod val="50000"/>
                  </a:schemeClr>
                </a:solidFill>
              </a:rPr>
              <a:t>$ docker compose down</a:t>
            </a:r>
          </a:p>
        </p:txBody>
      </p:sp>
    </p:spTree>
    <p:extLst>
      <p:ext uri="{BB962C8B-B14F-4D97-AF65-F5344CB8AC3E}">
        <p14:creationId xmlns:p14="http://schemas.microsoft.com/office/powerpoint/2010/main" val="35450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Presenters</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3494049"/>
          </a:xfrm>
        </p:spPr>
        <p:txBody>
          <a:bodyPr>
            <a:normAutofit/>
          </a:bodyPr>
          <a:lstStyle/>
          <a:p>
            <a:r>
              <a:rPr lang="en-US" sz="2400"/>
              <a:t>Derek Robinson</a:t>
            </a:r>
          </a:p>
          <a:p>
            <a:pPr lvl="1"/>
            <a:r>
              <a:rPr lang="en-US" sz="2000"/>
              <a:t>Senior Technical Online Course Developer</a:t>
            </a:r>
          </a:p>
          <a:p>
            <a:r>
              <a:rPr lang="en-US" sz="2400"/>
              <a:t>Erik Hemdal</a:t>
            </a:r>
          </a:p>
          <a:p>
            <a:pPr lvl="1"/>
            <a:r>
              <a:rPr lang="en-US" sz="2000"/>
              <a:t>Principal Quality Development Engineer</a:t>
            </a:r>
          </a:p>
          <a:p>
            <a:r>
              <a:rPr lang="en-US" sz="2400"/>
              <a:t>Kerry Kirkham</a:t>
            </a:r>
          </a:p>
          <a:p>
            <a:pPr lvl="1"/>
            <a:r>
              <a:rPr lang="en-US" sz="2000"/>
              <a:t>Sales Engineer</a:t>
            </a:r>
          </a:p>
          <a:p>
            <a:r>
              <a:rPr lang="en-US" sz="2400"/>
              <a:t>Bob Kuszewski</a:t>
            </a:r>
          </a:p>
          <a:p>
            <a:pPr lvl="1"/>
            <a:r>
              <a:rPr lang="en-US" sz="2000"/>
              <a:t>Product Manager — Developer Experience</a:t>
            </a:r>
          </a:p>
        </p:txBody>
      </p:sp>
      <p:sp>
        <p:nvSpPr>
          <p:cNvPr id="4" name="Content Placeholder 2">
            <a:extLst>
              <a:ext uri="{FF2B5EF4-FFF2-40B4-BE49-F238E27FC236}">
                <a16:creationId xmlns:a16="http://schemas.microsoft.com/office/drawing/2014/main" id="{0AF41AB6-360B-438E-E590-0067166A5559}"/>
              </a:ext>
            </a:extLst>
          </p:cNvPr>
          <p:cNvSpPr txBox="1">
            <a:spLocks/>
          </p:cNvSpPr>
          <p:nvPr/>
        </p:nvSpPr>
        <p:spPr>
          <a:xfrm>
            <a:off x="705315" y="5471533"/>
            <a:ext cx="11049000" cy="873512"/>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None/>
            </a:pPr>
            <a:r>
              <a:rPr lang="en-US" sz="2400" i="1"/>
              <a:t>And several more InterSystems experts are available to assist</a:t>
            </a:r>
          </a:p>
          <a:p>
            <a:pPr marL="0" indent="0" algn="ctr">
              <a:buNone/>
            </a:pPr>
            <a:r>
              <a:rPr lang="en-US" sz="2400" i="1"/>
              <a:t>you throughout the workshop!</a:t>
            </a:r>
            <a:endParaRPr lang="en-US" i="1"/>
          </a:p>
        </p:txBody>
      </p:sp>
    </p:spTree>
    <p:extLst>
      <p:ext uri="{BB962C8B-B14F-4D97-AF65-F5344CB8AC3E}">
        <p14:creationId xmlns:p14="http://schemas.microsoft.com/office/powerpoint/2010/main" val="3458638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vert="horz" lIns="0" tIns="0" rIns="0" bIns="0" rtlCol="0" anchor="t">
            <a:normAutofit/>
          </a:bodyPr>
          <a:lstStyle/>
          <a:p>
            <a:r>
              <a:rPr lang="en-US" sz="2400"/>
              <a:t>Try Exercises 4.4, 5 &amp; 6 </a:t>
            </a:r>
          </a:p>
          <a:p>
            <a:r>
              <a:rPr lang="en-US" sz="2400"/>
              <a:t>Ask for help if you need it</a:t>
            </a:r>
            <a:endParaRPr lang="en-US" sz="2400">
              <a:ea typeface="Verdana"/>
            </a:endParaRPr>
          </a:p>
          <a:p>
            <a:r>
              <a:rPr lang="en-US" sz="2400"/>
              <a:t>Next presentation:</a:t>
            </a:r>
            <a:endParaRPr lang="en-US" sz="2400">
              <a:ea typeface="Verdana"/>
            </a:endParaRPr>
          </a:p>
          <a:p>
            <a:pPr marL="715645" lvl="1" indent="-258445"/>
            <a:r>
              <a:rPr lang="en-US" sz="2200" b="1"/>
              <a:t>4:30 PM</a:t>
            </a:r>
            <a:endParaRPr lang="en-US" sz="2200" b="1">
              <a:ea typeface="Verdana"/>
            </a:endParaRPr>
          </a:p>
          <a:p>
            <a:pPr marL="0" indent="0">
              <a:buNone/>
            </a:pPr>
            <a:endParaRPr lang="en-US"/>
          </a:p>
        </p:txBody>
      </p:sp>
    </p:spTree>
    <p:extLst>
      <p:ext uri="{BB962C8B-B14F-4D97-AF65-F5344CB8AC3E}">
        <p14:creationId xmlns:p14="http://schemas.microsoft.com/office/powerpoint/2010/main" val="120526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Putting It All Together</a:t>
            </a:r>
            <a:br>
              <a:rPr lang="en-US" sz="5400" b="1"/>
            </a:br>
            <a:r>
              <a:rPr lang="en-US" sz="4400" b="1" i="1">
                <a:solidFill>
                  <a:srgbClr val="FFDDA8"/>
                </a:solidFill>
              </a:rPr>
              <a:t>Demo Coffee Shop Application</a:t>
            </a:r>
            <a:endParaRPr lang="en-US" sz="5400" b="1">
              <a:solidFill>
                <a:srgbClr val="FFDDA8"/>
              </a:solidFill>
            </a:endParaRPr>
          </a:p>
        </p:txBody>
      </p:sp>
    </p:spTree>
    <p:extLst>
      <p:ext uri="{BB962C8B-B14F-4D97-AF65-F5344CB8AC3E}">
        <p14:creationId xmlns:p14="http://schemas.microsoft.com/office/powerpoint/2010/main" val="214191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Coffee - It’s The Next Big Thing! </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a:xfrm>
            <a:off x="571500" y="1524000"/>
            <a:ext cx="5130800" cy="4762500"/>
          </a:xfrm>
        </p:spPr>
        <p:txBody>
          <a:bodyPr>
            <a:normAutofit/>
          </a:bodyPr>
          <a:lstStyle/>
          <a:p>
            <a:pPr marL="0" indent="0">
              <a:buNone/>
            </a:pPr>
            <a:r>
              <a:rPr lang="en-GB" b="1"/>
              <a:t>What’s this about?</a:t>
            </a:r>
          </a:p>
          <a:p>
            <a:r>
              <a:rPr lang="en-GB"/>
              <a:t>Use what we learned so far to build a container from a basic IRIS application</a:t>
            </a:r>
          </a:p>
          <a:p>
            <a:r>
              <a:rPr lang="en-GB"/>
              <a:t>Familiarize yourself with working with your container</a:t>
            </a:r>
          </a:p>
          <a:p>
            <a:r>
              <a:rPr lang="en-GB"/>
              <a:t>Push and pull your container from a container registry</a:t>
            </a:r>
          </a:p>
          <a:p>
            <a:r>
              <a:rPr lang="en-GB"/>
              <a:t>Build &amp; Run a multi-container application with docker-compose</a:t>
            </a:r>
          </a:p>
          <a:p>
            <a:endParaRPr lang="en-GB"/>
          </a:p>
          <a:p>
            <a:r>
              <a:rPr lang="en-GB"/>
              <a:t>Bonus:  Learn how to use VS Code &amp; </a:t>
            </a:r>
            <a:r>
              <a:rPr lang="en-GB" err="1"/>
              <a:t>DBeaver</a:t>
            </a:r>
            <a:r>
              <a:rPr lang="en-GB"/>
              <a:t> with your container</a:t>
            </a:r>
          </a:p>
        </p:txBody>
      </p:sp>
      <p:sp>
        <p:nvSpPr>
          <p:cNvPr id="5" name="Rectangle 2">
            <a:extLst>
              <a:ext uri="{FF2B5EF4-FFF2-40B4-BE49-F238E27FC236}">
                <a16:creationId xmlns:a16="http://schemas.microsoft.com/office/drawing/2014/main" id="{5328E032-B4F6-5BCE-0E24-783CD7E3CDC5}"/>
              </a:ext>
            </a:extLst>
          </p:cNvPr>
          <p:cNvSpPr>
            <a:spLocks noChangeArrowheads="1"/>
          </p:cNvSpPr>
          <p:nvPr/>
        </p:nvSpPr>
        <p:spPr bwMode="auto">
          <a:xfrm>
            <a:off x="6800850" y="74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112549528" descr="A screenshot of a computer&#10;&#10;Description automatically generated with low confidence">
            <a:extLst>
              <a:ext uri="{FF2B5EF4-FFF2-40B4-BE49-F238E27FC236}">
                <a16:creationId xmlns:a16="http://schemas.microsoft.com/office/drawing/2014/main" id="{CCB8A334-C6F0-5B22-54A5-88D02031185F}"/>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496612" y="1504950"/>
            <a:ext cx="5130800" cy="332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052103-1EA9-C2A4-3B86-C8C24674A669}"/>
              </a:ext>
            </a:extLst>
          </p:cNvPr>
          <p:cNvSpPr>
            <a:spLocks noChangeArrowheads="1"/>
          </p:cNvSpPr>
          <p:nvPr/>
        </p:nvSpPr>
        <p:spPr bwMode="auto">
          <a:xfrm>
            <a:off x="7258050" y="452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322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dirty="0"/>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a:normAutofit/>
          </a:bodyPr>
          <a:lstStyle/>
          <a:p>
            <a:r>
              <a:rPr lang="en-US" sz="2400" dirty="0"/>
              <a:t>Try Exercise 7 – Build Your Own Containerized Application</a:t>
            </a:r>
          </a:p>
          <a:p>
            <a:r>
              <a:rPr lang="en-US" sz="2400" dirty="0"/>
              <a:t>Then, try the BONUS Exercise</a:t>
            </a:r>
          </a:p>
          <a:p>
            <a:r>
              <a:rPr lang="en-US" sz="2400" dirty="0"/>
              <a:t>Ask for help if you need it</a:t>
            </a:r>
          </a:p>
          <a:p>
            <a:pPr marL="0" indent="0">
              <a:buNone/>
            </a:pPr>
            <a:endParaRPr lang="en-US" sz="2400" dirty="0"/>
          </a:p>
          <a:p>
            <a:endParaRPr lang="en-US" sz="2400" dirty="0"/>
          </a:p>
          <a:p>
            <a:pPr marL="0" indent="0">
              <a:buNone/>
            </a:pPr>
            <a:r>
              <a:rPr lang="en-US" sz="2400" b="1" dirty="0"/>
              <a:t>Next Steps:  Containerize your own applications!</a:t>
            </a:r>
          </a:p>
          <a:p>
            <a:pPr>
              <a:buFont typeface="Arial" panose="020B0604020202020204" pitchFamily="34" charset="0"/>
              <a:buChar char="•"/>
            </a:pPr>
            <a:r>
              <a:rPr lang="en-US" sz="2400" dirty="0"/>
              <a:t>Do you feel comfortable doing that now?</a:t>
            </a:r>
          </a:p>
          <a:p>
            <a:pPr>
              <a:buFont typeface="Arial" panose="020B0604020202020204" pitchFamily="34" charset="0"/>
              <a:buChar char="•"/>
            </a:pPr>
            <a:r>
              <a:rPr lang="en-US" sz="2400" dirty="0"/>
              <a:t>If you have questions, please ask!</a:t>
            </a:r>
          </a:p>
          <a:p>
            <a:pPr>
              <a:buFont typeface="Arial" panose="020B0604020202020204" pitchFamily="34" charset="0"/>
              <a:buChar char="•"/>
            </a:pPr>
            <a:r>
              <a:rPr lang="en-US" sz="2400" b="1" dirty="0">
                <a:solidFill>
                  <a:schemeClr val="tx2"/>
                </a:solidFill>
              </a:rPr>
              <a:t>Please leave your feedback in the app about our workshop, it will help us improve future iterations!</a:t>
            </a:r>
          </a:p>
          <a:p>
            <a:pPr marL="0" indent="0">
              <a:buNone/>
            </a:pPr>
            <a:endParaRPr lang="en-US" dirty="0"/>
          </a:p>
        </p:txBody>
      </p:sp>
    </p:spTree>
    <p:extLst>
      <p:ext uri="{BB962C8B-B14F-4D97-AF65-F5344CB8AC3E}">
        <p14:creationId xmlns:p14="http://schemas.microsoft.com/office/powerpoint/2010/main" val="152530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Structure</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4531112"/>
          </a:xfrm>
        </p:spPr>
        <p:txBody>
          <a:bodyPr>
            <a:normAutofit/>
          </a:bodyPr>
          <a:lstStyle/>
          <a:p>
            <a:r>
              <a:rPr lang="en-US" sz="2400"/>
              <a:t>4 hour duration</a:t>
            </a:r>
          </a:p>
          <a:p>
            <a:pPr lvl="1"/>
            <a:r>
              <a:rPr lang="en-US" sz="2200"/>
              <a:t>2pm to 6pm</a:t>
            </a:r>
          </a:p>
          <a:p>
            <a:r>
              <a:rPr lang="en-US" sz="2400"/>
              <a:t>Helpers can assist with machine setup</a:t>
            </a:r>
          </a:p>
          <a:p>
            <a:pPr lvl="1"/>
            <a:r>
              <a:rPr lang="en-US" sz="2200"/>
              <a:t>Loaner machines available on a limited basis if needed</a:t>
            </a:r>
          </a:p>
          <a:p>
            <a:r>
              <a:rPr lang="en-US" sz="2400"/>
              <a:t>Presentations at breakpoints in the exercise</a:t>
            </a:r>
          </a:p>
          <a:p>
            <a:pPr lvl="1"/>
            <a:r>
              <a:rPr lang="en-US" sz="2200"/>
              <a:t>Feel free to proceed if you are ahead, or grab some coffee and wait!</a:t>
            </a:r>
          </a:p>
          <a:p>
            <a:r>
              <a:rPr lang="en-US" sz="2400"/>
              <a:t>Designed to be taken home</a:t>
            </a:r>
          </a:p>
          <a:p>
            <a:pPr lvl="1"/>
            <a:r>
              <a:rPr lang="en-US" sz="2200"/>
              <a:t>By using your own machine, you’ll walk out with a running version of your containerized application!</a:t>
            </a:r>
          </a:p>
        </p:txBody>
      </p:sp>
    </p:spTree>
    <p:extLst>
      <p:ext uri="{BB962C8B-B14F-4D97-AF65-F5344CB8AC3E}">
        <p14:creationId xmlns:p14="http://schemas.microsoft.com/office/powerpoint/2010/main" val="4724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chor="t">
            <a:noAutofit/>
          </a:bodyPr>
          <a:lstStyle/>
          <a:p>
            <a:pPr algn="ctr">
              <a:lnSpc>
                <a:spcPct val="90000"/>
              </a:lnSpc>
              <a:buClr>
                <a:schemeClr val="tx2"/>
              </a:buClr>
              <a:buSzPct val="120000"/>
            </a:pPr>
            <a:r>
              <a:rPr lang="en-US" sz="3600" b="1">
                <a:solidFill>
                  <a:schemeClr val="bg1"/>
                </a:solidFill>
              </a:rPr>
              <a:t>Schedule</a:t>
            </a:r>
            <a:endParaRPr lang="en-US" sz="3600" b="1">
              <a:solidFill>
                <a:schemeClr val="bg1"/>
              </a:solidFill>
              <a:ea typeface="Verdana"/>
            </a:endParaRP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nSpc>
                <a:spcPct val="90000"/>
              </a:lnSpc>
            </a:pPr>
            <a:r>
              <a:rPr lang="en-US" sz="2000" b="1" dirty="0">
                <a:solidFill>
                  <a:srgbClr val="0070C0"/>
                </a:solidFill>
              </a:rPr>
              <a:t>2:00 – 2:30: </a:t>
            </a:r>
            <a:r>
              <a:rPr lang="en-US" sz="2000" dirty="0">
                <a:solidFill>
                  <a:srgbClr val="0070C0"/>
                </a:solidFill>
              </a:rPr>
              <a:t>Setup &amp; Introduction (Derek)</a:t>
            </a:r>
          </a:p>
          <a:p>
            <a:pPr>
              <a:lnSpc>
                <a:spcPct val="90000"/>
              </a:lnSpc>
            </a:pPr>
            <a:endParaRPr lang="en-US" sz="2000" b="1" dirty="0">
              <a:ea typeface="Verdana"/>
            </a:endParaRPr>
          </a:p>
          <a:p>
            <a:pPr>
              <a:lnSpc>
                <a:spcPct val="90000"/>
              </a:lnSpc>
            </a:pPr>
            <a:r>
              <a:rPr lang="en-US" sz="2000" b="1" dirty="0">
                <a:ea typeface="Verdana"/>
              </a:rPr>
              <a:t>2:30 – 3:00: </a:t>
            </a:r>
            <a:r>
              <a:rPr lang="en-US" sz="2000" dirty="0">
                <a:ea typeface="Verdana"/>
              </a:rPr>
              <a:t>Work on Exercises 1-3</a:t>
            </a:r>
          </a:p>
          <a:p>
            <a:pPr>
              <a:lnSpc>
                <a:spcPct val="90000"/>
              </a:lnSpc>
            </a:pPr>
            <a:endParaRPr lang="en-US" sz="2000" dirty="0">
              <a:ea typeface="Verdana"/>
            </a:endParaRPr>
          </a:p>
          <a:p>
            <a:pPr>
              <a:lnSpc>
                <a:spcPct val="90000"/>
              </a:lnSpc>
            </a:pPr>
            <a:r>
              <a:rPr lang="en-US" sz="2000" b="1" dirty="0">
                <a:solidFill>
                  <a:srgbClr val="0070C0"/>
                </a:solidFill>
                <a:ea typeface="Verdana"/>
              </a:rPr>
              <a:t>3:00 – 3:15: </a:t>
            </a:r>
            <a:r>
              <a:rPr lang="en-US" sz="2000" dirty="0">
                <a:solidFill>
                  <a:srgbClr val="0070C0"/>
                </a:solidFill>
                <a:ea typeface="Verdana"/>
              </a:rPr>
              <a:t>Presentation (Erik)</a:t>
            </a:r>
          </a:p>
          <a:p>
            <a:pPr>
              <a:lnSpc>
                <a:spcPct val="90000"/>
              </a:lnSpc>
            </a:pPr>
            <a:endParaRPr lang="en-US" sz="2000" dirty="0">
              <a:ea typeface="Verdana"/>
            </a:endParaRPr>
          </a:p>
          <a:p>
            <a:pPr>
              <a:lnSpc>
                <a:spcPct val="90000"/>
              </a:lnSpc>
            </a:pPr>
            <a:r>
              <a:rPr lang="en-US" sz="2000" b="1" dirty="0">
                <a:ea typeface="Verdana"/>
              </a:rPr>
              <a:t>3:15 – 3:30: </a:t>
            </a:r>
            <a:r>
              <a:rPr lang="en-US" sz="2000" dirty="0">
                <a:ea typeface="Verdana"/>
              </a:rPr>
              <a:t>Work on Exercise 4</a:t>
            </a:r>
          </a:p>
          <a:p>
            <a:pPr>
              <a:lnSpc>
                <a:spcPct val="90000"/>
              </a:lnSpc>
            </a:pPr>
            <a:endParaRPr lang="en-US" sz="2000" dirty="0">
              <a:solidFill>
                <a:schemeClr val="accent6">
                  <a:lumMod val="50000"/>
                </a:schemeClr>
              </a:solidFill>
              <a:ea typeface="Verdana"/>
            </a:endParaRPr>
          </a:p>
          <a:p>
            <a:pPr>
              <a:lnSpc>
                <a:spcPct val="90000"/>
              </a:lnSpc>
            </a:pPr>
            <a:r>
              <a:rPr lang="en-US" sz="2000" b="1" dirty="0">
                <a:solidFill>
                  <a:schemeClr val="accent6">
                    <a:lumMod val="50000"/>
                  </a:schemeClr>
                </a:solidFill>
                <a:ea typeface="Verdana"/>
              </a:rPr>
              <a:t>3:30 – 3:45: Coffee break</a:t>
            </a:r>
            <a:endParaRPr lang="en-US" sz="2000" dirty="0">
              <a:solidFill>
                <a:schemeClr val="accent6">
                  <a:lumMod val="50000"/>
                </a:schemeClr>
              </a:solidFill>
              <a:ea typeface="Verdana"/>
            </a:endParaRPr>
          </a:p>
          <a:p>
            <a:pPr>
              <a:lnSpc>
                <a:spcPct val="90000"/>
              </a:lnSpc>
            </a:pPr>
            <a:endParaRPr lang="en-US" sz="2000" dirty="0">
              <a:solidFill>
                <a:srgbClr val="0070C0"/>
              </a:solidFill>
              <a:ea typeface="Verdana"/>
            </a:endParaRPr>
          </a:p>
          <a:p>
            <a:pPr>
              <a:lnSpc>
                <a:spcPct val="90000"/>
              </a:lnSpc>
            </a:pPr>
            <a:r>
              <a:rPr lang="en-US" sz="2000" b="1" dirty="0">
                <a:solidFill>
                  <a:srgbClr val="0070C0"/>
                </a:solidFill>
                <a:ea typeface="Verdana"/>
              </a:rPr>
              <a:t>3:45 – 4:00: </a:t>
            </a:r>
            <a:r>
              <a:rPr lang="en-US" sz="2000" dirty="0">
                <a:solidFill>
                  <a:srgbClr val="0070C0"/>
                </a:solidFill>
                <a:ea typeface="Verdana"/>
              </a:rPr>
              <a:t>Presentation (Kerry)</a:t>
            </a:r>
          </a:p>
          <a:p>
            <a:pPr>
              <a:lnSpc>
                <a:spcPct val="90000"/>
              </a:lnSpc>
            </a:pPr>
            <a:endParaRPr lang="en-US" sz="2000" dirty="0">
              <a:ea typeface="Verdana"/>
            </a:endParaRPr>
          </a:p>
          <a:p>
            <a:pPr>
              <a:lnSpc>
                <a:spcPct val="90000"/>
              </a:lnSpc>
            </a:pPr>
            <a:r>
              <a:rPr lang="en-US" sz="2000" b="1" dirty="0">
                <a:ea typeface="Verdana"/>
              </a:rPr>
              <a:t>4:00 – 4:30: </a:t>
            </a:r>
            <a:r>
              <a:rPr lang="en-US" sz="2000" dirty="0">
                <a:ea typeface="Verdana"/>
              </a:rPr>
              <a:t>Work on Exercises 5-6</a:t>
            </a:r>
          </a:p>
          <a:p>
            <a:pPr>
              <a:lnSpc>
                <a:spcPct val="90000"/>
              </a:lnSpc>
            </a:pPr>
            <a:endParaRPr lang="en-US" sz="2000" dirty="0">
              <a:ea typeface="Verdana"/>
            </a:endParaRPr>
          </a:p>
          <a:p>
            <a:pPr>
              <a:lnSpc>
                <a:spcPct val="90000"/>
              </a:lnSpc>
            </a:pPr>
            <a:r>
              <a:rPr lang="en-US" sz="2000" b="1" dirty="0">
                <a:solidFill>
                  <a:srgbClr val="0070C0"/>
                </a:solidFill>
                <a:ea typeface="Verdana"/>
              </a:rPr>
              <a:t>4:30 – 4:45: </a:t>
            </a:r>
            <a:r>
              <a:rPr lang="en-US" sz="2000" dirty="0">
                <a:solidFill>
                  <a:srgbClr val="0070C0"/>
                </a:solidFill>
                <a:ea typeface="Verdana"/>
              </a:rPr>
              <a:t>Presentation (Bob)</a:t>
            </a:r>
            <a:endParaRPr lang="en-US" dirty="0"/>
          </a:p>
          <a:p>
            <a:pPr>
              <a:lnSpc>
                <a:spcPct val="90000"/>
              </a:lnSpc>
            </a:pPr>
            <a:endParaRPr lang="en-US" sz="2000" dirty="0">
              <a:solidFill>
                <a:srgbClr val="0070C0"/>
              </a:solidFill>
              <a:ea typeface="Verdana"/>
            </a:endParaRPr>
          </a:p>
          <a:p>
            <a:pPr>
              <a:lnSpc>
                <a:spcPct val="90000"/>
              </a:lnSpc>
            </a:pPr>
            <a:r>
              <a:rPr lang="en-US" sz="2000" b="1" dirty="0">
                <a:solidFill>
                  <a:srgbClr val="000000"/>
                </a:solidFill>
                <a:ea typeface="Verdana"/>
              </a:rPr>
              <a:t>4:45 – 6:00: </a:t>
            </a:r>
            <a:r>
              <a:rPr lang="en-US" sz="2000" dirty="0">
                <a:solidFill>
                  <a:srgbClr val="000000"/>
                </a:solidFill>
                <a:ea typeface="Verdana"/>
              </a:rPr>
              <a:t>Work on Exercise 7 &amp; Bonus</a:t>
            </a:r>
            <a:endParaRPr lang="en-US" dirty="0"/>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dirty="0">
              <a:ea typeface="Verdana"/>
            </a:endParaRPr>
          </a:p>
          <a:p>
            <a:pPr>
              <a:lnSpc>
                <a:spcPct val="90000"/>
              </a:lnSpc>
            </a:pPr>
            <a:endParaRPr lang="en-US" sz="2000" b="1" dirty="0">
              <a:ea typeface="Verdana"/>
            </a:endParaRPr>
          </a:p>
        </p:txBody>
      </p:sp>
      <p:pic>
        <p:nvPicPr>
          <p:cNvPr id="5" name="Picture 4">
            <a:extLst>
              <a:ext uri="{FF2B5EF4-FFF2-40B4-BE49-F238E27FC236}">
                <a16:creationId xmlns:a16="http://schemas.microsoft.com/office/drawing/2014/main" id="{98EAE64A-1681-AEE1-A536-A5BD64349D77}"/>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698027" y="2940311"/>
            <a:ext cx="527174" cy="457159"/>
          </a:xfrm>
          <a:prstGeom prst="rect">
            <a:avLst/>
          </a:prstGeom>
        </p:spPr>
      </p:pic>
    </p:spTree>
    <p:extLst>
      <p:ext uri="{BB962C8B-B14F-4D97-AF65-F5344CB8AC3E}">
        <p14:creationId xmlns:p14="http://schemas.microsoft.com/office/powerpoint/2010/main" val="7642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What are Containers?</a:t>
            </a:r>
          </a:p>
        </p:txBody>
      </p:sp>
    </p:spTree>
    <p:extLst>
      <p:ext uri="{BB962C8B-B14F-4D97-AF65-F5344CB8AC3E}">
        <p14:creationId xmlns:p14="http://schemas.microsoft.com/office/powerpoint/2010/main" val="127207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a:stretch>
            <a:fillRect/>
          </a:stretch>
        </p:blipFill>
        <p:spPr>
          <a:xfrm>
            <a:off x="7527413" y="1524000"/>
            <a:ext cx="4664587" cy="4063690"/>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What is a Container?</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773044"/>
            <a:ext cx="7200900" cy="4513456"/>
          </a:xfrm>
        </p:spPr>
        <p:txBody>
          <a:bodyPr>
            <a:normAutofit/>
          </a:bodyPr>
          <a:lstStyle/>
          <a:p>
            <a:r>
              <a:rPr lang="en-US" sz="2400"/>
              <a:t>Containers are platform-independent units of software</a:t>
            </a:r>
          </a:p>
          <a:p>
            <a:r>
              <a:rPr lang="en-US" sz="2400"/>
              <a:t>Code and all dependencies are packaged for application to run quickly and reliably</a:t>
            </a:r>
          </a:p>
          <a:p>
            <a:r>
              <a:rPr lang="en-US" sz="2400"/>
              <a:t>Runnable on </a:t>
            </a:r>
            <a:r>
              <a:rPr lang="en-US" sz="2400" b="1"/>
              <a:t>any host system </a:t>
            </a:r>
            <a:r>
              <a:rPr lang="en-US" sz="2400"/>
              <a:t>that has a container runtime engine</a:t>
            </a:r>
          </a:p>
          <a:p>
            <a:r>
              <a:rPr lang="en-US" sz="2400"/>
              <a:t>Portable and efficient runtime solution</a:t>
            </a:r>
          </a:p>
        </p:txBody>
      </p:sp>
    </p:spTree>
    <p:extLst>
      <p:ext uri="{BB962C8B-B14F-4D97-AF65-F5344CB8AC3E}">
        <p14:creationId xmlns:p14="http://schemas.microsoft.com/office/powerpoint/2010/main" val="391287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08"/>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Systems Unity 2 (Grid)">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8C39E9E921E148AA5CB4A61A30EB81" ma:contentTypeVersion="12" ma:contentTypeDescription="Create a new document." ma:contentTypeScope="" ma:versionID="5d0972e04ea40ed57992b3b543caa1b1">
  <xsd:schema xmlns:xsd="http://www.w3.org/2001/XMLSchema" xmlns:xs="http://www.w3.org/2001/XMLSchema" xmlns:p="http://schemas.microsoft.com/office/2006/metadata/properties" xmlns:ns2="a6652a5e-bebc-448c-928e-9a8a65c638ff" xmlns:ns3="37dc042e-b1e1-46f0-83d4-58d6065b4df0" targetNamespace="http://schemas.microsoft.com/office/2006/metadata/properties" ma:root="true" ma:fieldsID="dcc1967e9970d9882f8d62ef1e88a15c" ns2:_="" ns3:_="">
    <xsd:import namespace="a6652a5e-bebc-448c-928e-9a8a65c638ff"/>
    <xsd:import namespace="37dc042e-b1e1-46f0-83d4-58d6065b4df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652a5e-bebc-448c-928e-9a8a65c638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dc042e-b1e1-46f0-83d4-58d6065b4df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8a2f82b-b118-49e0-b4f4-b17549429ae9}" ma:internalName="TaxCatchAll" ma:showField="CatchAllData" ma:web="37dc042e-b1e1-46f0-83d4-58d6065b4df0">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652a5e-bebc-448c-928e-9a8a65c638ff">
      <Terms xmlns="http://schemas.microsoft.com/office/infopath/2007/PartnerControls"/>
    </lcf76f155ced4ddcb4097134ff3c332f>
    <TaxCatchAll xmlns="37dc042e-b1e1-46f0-83d4-58d6065b4df0" xsi:nil="true"/>
  </documentManagement>
</p:properties>
</file>

<file path=customXml/itemProps1.xml><?xml version="1.0" encoding="utf-8"?>
<ds:datastoreItem xmlns:ds="http://schemas.openxmlformats.org/officeDocument/2006/customXml" ds:itemID="{9AE7F9B4-13C9-476C-84A1-F4F96C98F56C}">
  <ds:schemaRefs>
    <ds:schemaRef ds:uri="37dc042e-b1e1-46f0-83d4-58d6065b4df0"/>
    <ds:schemaRef ds:uri="a6652a5e-bebc-448c-928e-9a8a65c6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96EA24-92FA-4BF6-9C6E-F421E7C807CD}">
  <ds:schemaRefs>
    <ds:schemaRef ds:uri="http://schemas.microsoft.com/sharepoint/v3/contenttype/forms"/>
  </ds:schemaRefs>
</ds:datastoreItem>
</file>

<file path=customXml/itemProps3.xml><?xml version="1.0" encoding="utf-8"?>
<ds:datastoreItem xmlns:ds="http://schemas.openxmlformats.org/officeDocument/2006/customXml" ds:itemID="{56732440-1B5D-44EB-BB7F-ABD926B9AAC8}">
  <ds:schemaRefs>
    <ds:schemaRef ds:uri="22b8d48c-4ad3-4faf-9cf5-2c9b07c622e1"/>
    <ds:schemaRef ds:uri="37dc042e-b1e1-46f0-83d4-58d6065b4df0"/>
    <ds:schemaRef ds:uri="7653e145-d2a0-4935-9db9-20ca0bf2e603"/>
    <ds:schemaRef ds:uri="a5bf85ab-5b89-45d5-812d-d881043611a5"/>
    <ds:schemaRef ds:uri="a6652a5e-bebc-448c-928e-9a8a65c638ff"/>
    <ds:schemaRef ds:uri="bdec4501-994f-4ab6-9a58-3776b75ea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TotalTime>
  <Words>4015</Words>
  <Application>Microsoft Macintosh PowerPoint</Application>
  <PresentationFormat>Widescreen</PresentationFormat>
  <Paragraphs>537</Paragraphs>
  <Slides>53</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Courier New</vt:lpstr>
      <vt:lpstr>Helvetica</vt:lpstr>
      <vt:lpstr>Lucida Sans Unicode</vt:lpstr>
      <vt:lpstr>Menlo</vt:lpstr>
      <vt:lpstr>Monaco</vt:lpstr>
      <vt:lpstr>Trebuchet MS</vt:lpstr>
      <vt:lpstr>Verdana</vt:lpstr>
      <vt:lpstr>Verdana Bold</vt:lpstr>
      <vt:lpstr>WordVisiCarriageReturn_MSFontService</vt:lpstr>
      <vt:lpstr>InterSystems Unity 2</vt:lpstr>
      <vt:lpstr>InterSystems Unity 2 (Grid)</vt:lpstr>
      <vt:lpstr>Welcome! Please complete the Setup section if you have not already.</vt:lpstr>
      <vt:lpstr>Containers Workshop</vt:lpstr>
      <vt:lpstr>Introduction</vt:lpstr>
      <vt:lpstr>PowerPoint Presentation</vt:lpstr>
      <vt:lpstr>Workshop Presenters</vt:lpstr>
      <vt:lpstr>Workshop Structure</vt:lpstr>
      <vt:lpstr>PowerPoint Presentation</vt:lpstr>
      <vt:lpstr>What are Containers?</vt:lpstr>
      <vt:lpstr>What is a Container?</vt:lpstr>
      <vt:lpstr>Containers and Images</vt:lpstr>
      <vt:lpstr>The Efficiency of Containers</vt:lpstr>
      <vt:lpstr>The Efficiency of Containers</vt:lpstr>
      <vt:lpstr>Building and Running Containers</vt:lpstr>
      <vt:lpstr>Exercise</vt:lpstr>
      <vt:lpstr>InterSystems IRIS in Containers</vt:lpstr>
      <vt:lpstr>Why are we here?</vt:lpstr>
      <vt:lpstr>Containers vs. Virtual Machines</vt:lpstr>
      <vt:lpstr>Containers are ephemeral.  Databases aren’t.</vt:lpstr>
      <vt:lpstr>Orderly Start/Stop: the iris-main program</vt:lpstr>
      <vt:lpstr>Persisting data: Durable %SYS</vt:lpstr>
      <vt:lpstr>Details of run.sh: putting it all together</vt:lpstr>
      <vt:lpstr>The run command: publishing network ports</vt:lpstr>
      <vt:lpstr>The run command: accessing persistent storage</vt:lpstr>
      <vt:lpstr>The run command: set the Durable %SYS directory</vt:lpstr>
      <vt:lpstr>The run command: more options</vt:lpstr>
      <vt:lpstr>The run command: the image and where to get it</vt:lpstr>
      <vt:lpstr>Exercise</vt:lpstr>
      <vt:lpstr>A Closer Look at Containers</vt:lpstr>
      <vt:lpstr>Run a command in a container with docker exec</vt:lpstr>
      <vt:lpstr>Container Logs</vt:lpstr>
      <vt:lpstr>Logs Command Options</vt:lpstr>
      <vt:lpstr>Container Logs Location</vt:lpstr>
      <vt:lpstr>Container Logs Location</vt:lpstr>
      <vt:lpstr>Using Build Process</vt:lpstr>
      <vt:lpstr>Container Image Build Process</vt:lpstr>
      <vt:lpstr>Build Cache</vt:lpstr>
      <vt:lpstr>Dockerfile Commands</vt:lpstr>
      <vt:lpstr>Dockerfile Commands</vt:lpstr>
      <vt:lpstr>Dockerfile Commands</vt:lpstr>
      <vt:lpstr>Dockerfile Commands</vt:lpstr>
      <vt:lpstr>Dockerfile Commands</vt:lpstr>
      <vt:lpstr>Using Docker Compose for Multiple Containers</vt:lpstr>
      <vt:lpstr>Docker Compose</vt:lpstr>
      <vt:lpstr>YAML – Yet Another Markup Language</vt:lpstr>
      <vt:lpstr>Docker Compose Example</vt:lpstr>
      <vt:lpstr>Docker Compose Example</vt:lpstr>
      <vt:lpstr>Docker Compose Example</vt:lpstr>
      <vt:lpstr>Docker Compose Example</vt:lpstr>
      <vt:lpstr>Using Docker Compose</vt:lpstr>
      <vt:lpstr>Exercises</vt:lpstr>
      <vt:lpstr>Putting It All Together Demo Coffee Shop Application</vt:lpstr>
      <vt:lpstr>Coffee - It’s The Next Big Thing! </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Svachulay</dc:creator>
  <cp:lastModifiedBy>Derek Robinson</cp:lastModifiedBy>
  <cp:revision>2</cp:revision>
  <dcterms:created xsi:type="dcterms:W3CDTF">2022-06-29T13:52:16Z</dcterms:created>
  <dcterms:modified xsi:type="dcterms:W3CDTF">2023-06-02T14:37:19Z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0x010100688C39E9E921E148AA5CB4A61A30EB81</vt:lpwstr>
  </property>
  <property fmtid="{D5CDD505-2E9C-101B-9397-08002B2CF9AE}" pid="3" name="MediaServiceImageTags">
    <vt:lpwstr/>
  </property>
  <property fmtid="{D5CDD505-2E9C-101B-9397-08002B2CF9AE}" pid="4" name="ArticulateGUID">
    <vt:lpwstr>5834CE22-8520-4251-A63C-41DA703A56A1</vt:lpwstr>
  </property>
  <property fmtid="{D5CDD505-2E9C-101B-9397-08002B2CF9AE}" pid="5" name="ArticulatePath">
    <vt:lpwstr>https://brightcarbon.sharepoint.com/sites/Intranet/Projects/IJKL/InterSystems/INSY Template and Toolkit Project/Design/INSY Unity02 Template 01</vt:lpwstr>
  </property>
</Properties>
</file>